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50" r:id="rId1"/>
  </p:sldMasterIdLst>
  <p:notesMasterIdLst>
    <p:notesMasterId r:id="rId23"/>
  </p:notesMasterIdLst>
  <p:handoutMasterIdLst>
    <p:handoutMasterId r:id="rId24"/>
  </p:handoutMasterIdLst>
  <p:sldIdLst>
    <p:sldId id="260" r:id="rId2"/>
    <p:sldId id="589" r:id="rId3"/>
    <p:sldId id="671" r:id="rId4"/>
    <p:sldId id="672" r:id="rId5"/>
    <p:sldId id="673" r:id="rId6"/>
    <p:sldId id="675" r:id="rId7"/>
    <p:sldId id="674" r:id="rId8"/>
    <p:sldId id="676" r:id="rId9"/>
    <p:sldId id="677" r:id="rId10"/>
    <p:sldId id="679" r:id="rId11"/>
    <p:sldId id="678" r:id="rId12"/>
    <p:sldId id="680" r:id="rId13"/>
    <p:sldId id="681" r:id="rId14"/>
    <p:sldId id="682" r:id="rId15"/>
    <p:sldId id="684" r:id="rId16"/>
    <p:sldId id="683" r:id="rId17"/>
    <p:sldId id="685" r:id="rId18"/>
    <p:sldId id="686" r:id="rId19"/>
    <p:sldId id="687" r:id="rId20"/>
    <p:sldId id="688" r:id="rId21"/>
    <p:sldId id="670" r:id="rId22"/>
  </p:sldIdLst>
  <p:sldSz cx="9144000" cy="6858000" type="screen4x3"/>
  <p:notesSz cx="7086600" cy="10221913"/>
  <p:embeddedFontLst>
    <p:embeddedFont>
      <p:font typeface="Bookman Old Style" pitchFamily="18" charset="0"/>
      <p:regular r:id="rId25"/>
      <p:bold r:id="rId26"/>
      <p:italic r:id="rId27"/>
      <p:boldItalic r:id="rId28"/>
    </p:embeddedFont>
    <p:embeddedFont>
      <p:font typeface="Calibri" pitchFamily="34" charset="0"/>
      <p:regular r:id="rId29"/>
      <p:bold r:id="rId30"/>
      <p:italic r:id="rId31"/>
      <p:boldItalic r:id="rId32"/>
    </p:embeddedFont>
    <p:embeddedFont>
      <p:font typeface="Monotype Corsiva" pitchFamily="66" charset="0"/>
      <p:italic r:id="rId33"/>
    </p:embeddedFont>
    <p:embeddedFont>
      <p:font typeface="Gulim" pitchFamily="34" charset="-127"/>
      <p:regular r:id="rId34"/>
    </p:embeddedFont>
    <p:embeddedFont>
      <p:font typeface="Script MT Bold" pitchFamily="66" charset="0"/>
      <p:bold r:id="rId35"/>
    </p:embeddedFont>
    <p:embeddedFont>
      <p:font typeface="Elephant" pitchFamily="18" charset="0"/>
      <p:regular r:id="rId36"/>
      <p:italic r:id="rId37"/>
    </p:embeddedFont>
    <p:embeddedFont>
      <p:font typeface="Arabic Typesetting" pitchFamily="66" charset="-78"/>
      <p:regular r:id="rId38"/>
    </p:embeddedFont>
    <p:embeddedFont>
      <p:font typeface="Siemens Sans" charset="0"/>
      <p:regular r:id="rId39"/>
    </p:embeddedFont>
    <p:embeddedFont>
      <p:font typeface="SimSun" pitchFamily="2" charset="-122"/>
      <p:regular r:id="rId40"/>
    </p:embeddedFont>
  </p:embeddedFont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AYqJgdGgT+bf0+XjTPSig" hashData="DZrxphAZSCuAjCIly4qj+VVTRp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660066"/>
    <a:srgbClr val="000066"/>
    <a:srgbClr val="006600"/>
    <a:srgbClr val="0000CC"/>
    <a:srgbClr val="003300"/>
    <a:srgbClr val="FF9900"/>
    <a:srgbClr val="800000"/>
    <a:srgbClr val="FFFF00"/>
    <a:srgbClr val="FFFF99"/>
    <a:srgbClr val="000099"/>
  </p:clrMru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7500" autoAdjust="0"/>
    <p:restoredTop sz="58244" autoAdjust="0"/>
  </p:normalViewPr>
  <p:slideViewPr>
    <p:cSldViewPr>
      <p:cViewPr>
        <p:scale>
          <a:sx n="70" d="100"/>
          <a:sy n="70" d="100"/>
        </p:scale>
        <p:origin x="-1632" y="-114"/>
      </p:cViewPr>
      <p:guideLst>
        <p:guide orient="horz" pos="480"/>
        <p:guide orient="horz" pos="2448"/>
        <p:guide orient="horz" pos="4032"/>
        <p:guide orient="horz" pos="2352"/>
        <p:guide pos="1152"/>
        <p:guide pos="91"/>
        <p:guide pos="5424"/>
        <p:guide pos="105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4914"/>
    </p:cViewPr>
  </p:sorterViewPr>
  <p:notesViewPr>
    <p:cSldViewPr>
      <p:cViewPr>
        <p:scale>
          <a:sx n="100" d="100"/>
          <a:sy n="100" d="100"/>
        </p:scale>
        <p:origin x="-1596" y="1866"/>
      </p:cViewPr>
      <p:guideLst>
        <p:guide orient="horz" pos="3220"/>
        <p:guide pos="2233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1367" cy="51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t" anchorCtr="0" compatLnSpc="1">
            <a:prstTxWarp prst="textNoShape">
              <a:avLst/>
            </a:prstTxWarp>
          </a:bodyPr>
          <a:lstStyle>
            <a:lvl1pPr defTabSz="1009907">
              <a:defRPr sz="14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096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15234" y="0"/>
            <a:ext cx="3071367" cy="51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t" anchorCtr="0" compatLnSpc="1">
            <a:prstTxWarp prst="textNoShape">
              <a:avLst/>
            </a:prstTxWarp>
          </a:bodyPr>
          <a:lstStyle>
            <a:lvl1pPr algn="r" defTabSz="1009907">
              <a:defRPr sz="14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096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10817"/>
            <a:ext cx="3071367" cy="51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b" anchorCtr="0" compatLnSpc="1">
            <a:prstTxWarp prst="textNoShape">
              <a:avLst/>
            </a:prstTxWarp>
          </a:bodyPr>
          <a:lstStyle>
            <a:lvl1pPr defTabSz="1009907">
              <a:defRPr sz="14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4096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15234" y="9710817"/>
            <a:ext cx="3071367" cy="51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b" anchorCtr="0" compatLnSpc="1">
            <a:prstTxWarp prst="textNoShape">
              <a:avLst/>
            </a:prstTxWarp>
          </a:bodyPr>
          <a:lstStyle>
            <a:lvl1pPr algn="r" defTabSz="1009907">
              <a:defRPr sz="1400">
                <a:latin typeface="Times New Roman" pitchFamily="18" charset="0"/>
              </a:defRPr>
            </a:lvl1pPr>
          </a:lstStyle>
          <a:p>
            <a:fld id="{D31F77EB-9C89-4C97-B07D-8B78B618B5F3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1367" cy="51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t" anchorCtr="0" compatLnSpc="1">
            <a:prstTxWarp prst="textNoShape">
              <a:avLst/>
            </a:prstTxWarp>
          </a:bodyPr>
          <a:lstStyle>
            <a:lvl1pPr defTabSz="1009907">
              <a:defRPr sz="14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3993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4015234" y="0"/>
            <a:ext cx="3071367" cy="51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t" anchorCtr="0" compatLnSpc="1">
            <a:prstTxWarp prst="textNoShape">
              <a:avLst/>
            </a:prstTxWarp>
          </a:bodyPr>
          <a:lstStyle>
            <a:lvl1pPr algn="r" defTabSz="1009907">
              <a:defRPr sz="14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39940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87425" y="766763"/>
            <a:ext cx="5113338" cy="38338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994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3868" y="4855409"/>
            <a:ext cx="5198865" cy="4599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994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10817"/>
            <a:ext cx="3071367" cy="51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b" anchorCtr="0" compatLnSpc="1">
            <a:prstTxWarp prst="textNoShape">
              <a:avLst/>
            </a:prstTxWarp>
          </a:bodyPr>
          <a:lstStyle>
            <a:lvl1pPr defTabSz="1009907">
              <a:defRPr sz="1400">
                <a:latin typeface="Times New Roman" pitchFamily="18" charset="0"/>
              </a:defRPr>
            </a:lvl1pPr>
          </a:lstStyle>
          <a:p>
            <a:endParaRPr lang="de-DE"/>
          </a:p>
        </p:txBody>
      </p:sp>
      <p:sp>
        <p:nvSpPr>
          <p:cNvPr id="3994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5234" y="9710817"/>
            <a:ext cx="3071367" cy="511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0972" tIns="50487" rIns="100972" bIns="50487" numCol="1" anchor="b" anchorCtr="0" compatLnSpc="1">
            <a:prstTxWarp prst="textNoShape">
              <a:avLst/>
            </a:prstTxWarp>
          </a:bodyPr>
          <a:lstStyle>
            <a:lvl1pPr algn="r" defTabSz="1009907">
              <a:defRPr sz="1400">
                <a:latin typeface="Times New Roman" pitchFamily="18" charset="0"/>
              </a:defRPr>
            </a:lvl1pPr>
          </a:lstStyle>
          <a:p>
            <a:fld id="{0C89F63B-C4CE-4C76-B721-AF714F171117}" type="slidenum">
              <a:rPr lang="de-DE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Siemens Sans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</a:t>
            </a:fld>
            <a:endParaRPr lang="de-D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3</a:t>
            </a:fld>
            <a:endParaRPr lang="de-DE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4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5</a:t>
            </a:fld>
            <a:endParaRPr lang="de-DE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6</a:t>
            </a:fld>
            <a:endParaRPr lang="de-DE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7</a:t>
            </a:fld>
            <a:endParaRPr 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8</a:t>
            </a:fld>
            <a:endParaRPr 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9</a:t>
            </a:fld>
            <a:endParaRPr lang="de-DE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10</a:t>
            </a:fld>
            <a:endParaRPr lang="de-DE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11</a:t>
            </a:fld>
            <a:endParaRPr lang="de-DE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12</a:t>
            </a:fld>
            <a:endParaRPr lang="de-DE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13</a:t>
            </a:fld>
            <a:endParaRPr lang="de-DE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14</a:t>
            </a:fld>
            <a:endParaRPr lang="de-DE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15</a:t>
            </a:fld>
            <a:endParaRPr lang="de-DE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16</a:t>
            </a:fld>
            <a:endParaRPr lang="de-DE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17</a:t>
            </a:fld>
            <a:endParaRPr lang="de-DE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18</a:t>
            </a:fld>
            <a:endParaRPr lang="de-DE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19</a:t>
            </a:fld>
            <a:endParaRPr lang="de-DE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Analytical model is derived based on governing physical laws for the system such as Newton's law, Ohms law, etc.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Experimental model is derived based on experimental empirical results and samples for the system.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sz="1500" dirty="0" smtClean="0">
                <a:latin typeface="+mj-lt"/>
              </a:rPr>
              <a:t>Numerical values of the model parameters are often approximated from experimental data by curve fitting.</a:t>
            </a:r>
          </a:p>
          <a:p>
            <a:pPr marL="189046" indent="-189046" algn="just">
              <a:buFont typeface="Wingdings" pitchFamily="2" charset="2"/>
              <a:buChar char="q"/>
            </a:pPr>
            <a:r>
              <a:rPr lang="en-US" altLang="zh-CN" sz="1500" dirty="0" smtClean="0">
                <a:latin typeface="+mj-lt"/>
              </a:rPr>
              <a:t>Discrimination learning models are </a:t>
            </a:r>
            <a:r>
              <a:rPr lang="en-US" altLang="zh-CN" sz="1500" dirty="0" err="1" smtClean="0">
                <a:latin typeface="+mj-lt"/>
              </a:rPr>
              <a:t>drived</a:t>
            </a:r>
            <a:r>
              <a:rPr lang="en-US" altLang="zh-CN" sz="1500" dirty="0" smtClean="0">
                <a:latin typeface="+mj-lt"/>
              </a:rPr>
              <a:t>  </a:t>
            </a:r>
            <a:endParaRPr lang="en-US" sz="1500" dirty="0" smtClean="0">
              <a:latin typeface="+mj-lt"/>
            </a:endParaRPr>
          </a:p>
          <a:p>
            <a:pPr marL="189046" indent="-189046" algn="just">
              <a:buFont typeface="Wingdings" pitchFamily="2" charset="2"/>
              <a:buChar char="q"/>
            </a:pPr>
            <a:endParaRPr lang="en-US" sz="1500" dirty="0" smtClean="0">
              <a:latin typeface="+mj-lt"/>
            </a:endParaRPr>
          </a:p>
          <a:p>
            <a:pPr algn="just"/>
            <a:endParaRPr lang="ar-EG" sz="1500" dirty="0" smtClean="0">
              <a:latin typeface="+mj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89F63B-C4CE-4C76-B721-AF714F171117}" type="slidenum">
              <a:rPr lang="de-DE" smtClean="0"/>
              <a:pPr/>
              <a:t>20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60" name="Rectangle 16"/>
          <p:cNvSpPr>
            <a:spLocks noChangeArrowheads="1"/>
          </p:cNvSpPr>
          <p:nvPr userDrawn="1"/>
        </p:nvSpPr>
        <p:spPr bwMode="auto">
          <a:xfrm>
            <a:off x="0" y="0"/>
            <a:ext cx="9148763" cy="950913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94947" name="Rectangle 3"/>
          <p:cNvSpPr>
            <a:spLocks noChangeArrowheads="1"/>
          </p:cNvSpPr>
          <p:nvPr/>
        </p:nvSpPr>
        <p:spPr bwMode="auto">
          <a:xfrm>
            <a:off x="1657681" y="0"/>
            <a:ext cx="7450138" cy="950913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94948" name="Rectangle 4"/>
          <p:cNvSpPr>
            <a:spLocks noChangeArrowheads="1"/>
          </p:cNvSpPr>
          <p:nvPr/>
        </p:nvSpPr>
        <p:spPr bwMode="auto">
          <a:xfrm>
            <a:off x="1697038" y="0"/>
            <a:ext cx="7451725" cy="20796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endParaRPr lang="en-GB"/>
          </a:p>
        </p:txBody>
      </p:sp>
      <p:sp>
        <p:nvSpPr>
          <p:cNvPr id="594949" name="Rectangle 5"/>
          <p:cNvSpPr>
            <a:spLocks noChangeArrowheads="1"/>
          </p:cNvSpPr>
          <p:nvPr/>
        </p:nvSpPr>
        <p:spPr bwMode="auto">
          <a:xfrm>
            <a:off x="7243763" y="-9525"/>
            <a:ext cx="1597025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altLang="de-DE" sz="1100">
                <a:solidFill>
                  <a:schemeClr val="bg1"/>
                </a:solidFill>
              </a:rPr>
              <a:t>Automation and Drives</a:t>
            </a:r>
            <a:endParaRPr lang="de-DE" sz="1100">
              <a:solidFill>
                <a:schemeClr val="bg1"/>
              </a:solidFill>
              <a:latin typeface="Siemens Sans" pitchFamily="2" charset="0"/>
            </a:endParaRPr>
          </a:p>
        </p:txBody>
      </p:sp>
      <p:sp>
        <p:nvSpPr>
          <p:cNvPr id="594950" name="Rectangle 6"/>
          <p:cNvSpPr>
            <a:spLocks noChangeArrowheads="1"/>
          </p:cNvSpPr>
          <p:nvPr/>
        </p:nvSpPr>
        <p:spPr bwMode="auto">
          <a:xfrm>
            <a:off x="0" y="949325"/>
            <a:ext cx="1697038" cy="5908675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953" name="Rectangle 9"/>
          <p:cNvSpPr>
            <a:spLocks noChangeArrowheads="1"/>
          </p:cNvSpPr>
          <p:nvPr/>
        </p:nvSpPr>
        <p:spPr bwMode="auto">
          <a:xfrm>
            <a:off x="0" y="949325"/>
            <a:ext cx="1698625" cy="665163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94954" name="Text Box 10"/>
          <p:cNvSpPr txBox="1">
            <a:spLocks noChangeArrowheads="1"/>
          </p:cNvSpPr>
          <p:nvPr/>
        </p:nvSpPr>
        <p:spPr bwMode="auto">
          <a:xfrm>
            <a:off x="96838" y="990600"/>
            <a:ext cx="1579562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6000" tIns="0" rIns="36000" bIns="0">
            <a:spAutoFit/>
          </a:bodyPr>
          <a:lstStyle/>
          <a:p>
            <a:r>
              <a:rPr lang="de-DE" sz="1300" b="1">
                <a:solidFill>
                  <a:schemeClr val="hlink"/>
                </a:solidFill>
              </a:rPr>
              <a:t>SIMATIC HMI</a:t>
            </a:r>
            <a:br>
              <a:rPr lang="de-DE" sz="1300" b="1">
                <a:solidFill>
                  <a:schemeClr val="hlink"/>
                </a:solidFill>
              </a:rPr>
            </a:br>
            <a:r>
              <a:rPr lang="de-DE" sz="1300" b="1">
                <a:solidFill>
                  <a:schemeClr val="hlink"/>
                </a:solidFill>
              </a:rPr>
              <a:t>The Human Machine Interface</a:t>
            </a:r>
            <a:endParaRPr lang="de-DE" sz="1300" b="1">
              <a:solidFill>
                <a:schemeClr val="hlink"/>
              </a:solidFill>
              <a:latin typeface="Siemens Sans" pitchFamily="2" charset="0"/>
            </a:endParaRPr>
          </a:p>
        </p:txBody>
      </p:sp>
      <p:sp>
        <p:nvSpPr>
          <p:cNvPr id="594957" name="Text Box 13"/>
          <p:cNvSpPr txBox="1">
            <a:spLocks noChangeArrowheads="1"/>
          </p:cNvSpPr>
          <p:nvPr/>
        </p:nvSpPr>
        <p:spPr bwMode="auto">
          <a:xfrm>
            <a:off x="4637088" y="3175"/>
            <a:ext cx="153193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36000" tIns="0" rIns="36000" bIns="0">
            <a:spAutoFit/>
          </a:bodyPr>
          <a:lstStyle/>
          <a:p>
            <a:pPr algn="ctr"/>
            <a:r>
              <a:rPr lang="de-DE" sz="1200" b="1">
                <a:solidFill>
                  <a:schemeClr val="accent1"/>
                </a:solidFill>
              </a:rPr>
              <a:t>for internal use only</a:t>
            </a:r>
            <a:endParaRPr lang="de-DE" sz="1200">
              <a:solidFill>
                <a:schemeClr val="accent1"/>
              </a:solidFill>
            </a:endParaRPr>
          </a:p>
        </p:txBody>
      </p:sp>
      <p:sp>
        <p:nvSpPr>
          <p:cNvPr id="594959" name="Rectangle 15"/>
          <p:cNvSpPr>
            <a:spLocks noChangeArrowheads="1"/>
          </p:cNvSpPr>
          <p:nvPr userDrawn="1"/>
        </p:nvSpPr>
        <p:spPr bwMode="auto">
          <a:xfrm>
            <a:off x="0" y="0"/>
            <a:ext cx="1697038" cy="6858000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4961" name="Rectangle 17"/>
          <p:cNvSpPr>
            <a:spLocks noChangeArrowheads="1"/>
          </p:cNvSpPr>
          <p:nvPr userDrawn="1"/>
        </p:nvSpPr>
        <p:spPr bwMode="auto">
          <a:xfrm>
            <a:off x="1697038" y="0"/>
            <a:ext cx="7451725" cy="207963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endParaRPr lang="en-US"/>
          </a:p>
        </p:txBody>
      </p:sp>
      <p:sp>
        <p:nvSpPr>
          <p:cNvPr id="594967" name="Rectangle 23"/>
          <p:cNvSpPr>
            <a:spLocks noChangeArrowheads="1"/>
          </p:cNvSpPr>
          <p:nvPr userDrawn="1"/>
        </p:nvSpPr>
        <p:spPr bwMode="auto">
          <a:xfrm>
            <a:off x="0" y="935038"/>
            <a:ext cx="1698625" cy="665162"/>
          </a:xfrm>
          <a:prstGeom prst="rect">
            <a:avLst/>
          </a:prstGeom>
          <a:solidFill>
            <a:srgbClr val="CC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94968" name="Text Box 24"/>
          <p:cNvSpPr txBox="1">
            <a:spLocks noChangeArrowheads="1"/>
          </p:cNvSpPr>
          <p:nvPr userDrawn="1"/>
        </p:nvSpPr>
        <p:spPr bwMode="auto">
          <a:xfrm>
            <a:off x="40912" y="1043730"/>
            <a:ext cx="157956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36000" tIns="0" rIns="36000" bIns="0">
            <a:spAutoFit/>
          </a:bodyPr>
          <a:lstStyle/>
          <a:p>
            <a:pPr algn="ctr"/>
            <a:r>
              <a:rPr lang="de-DE" sz="1400" b="1" dirty="0" smtClean="0">
                <a:solidFill>
                  <a:schemeClr val="hlink"/>
                </a:solidFill>
              </a:rPr>
              <a:t>Scope of Presentation</a:t>
            </a:r>
            <a:endParaRPr lang="de-DE" sz="1400" b="1" dirty="0">
              <a:solidFill>
                <a:schemeClr val="hlink"/>
              </a:solidFill>
              <a:latin typeface="Siemens Sans" pitchFamily="2" charset="0"/>
            </a:endParaRPr>
          </a:p>
        </p:txBody>
      </p:sp>
      <p:sp>
        <p:nvSpPr>
          <p:cNvPr id="22" name="Rectangle 12"/>
          <p:cNvSpPr>
            <a:spLocks noChangeArrowheads="1"/>
          </p:cNvSpPr>
          <p:nvPr userDrawn="1"/>
        </p:nvSpPr>
        <p:spPr bwMode="auto">
          <a:xfrm>
            <a:off x="5976594" y="6510536"/>
            <a:ext cx="309600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latin typeface="Arial" charset="0"/>
              </a:rPr>
              <a:t>Dept. of Industrial</a:t>
            </a:r>
            <a:r>
              <a:rPr lang="de-DE" sz="1000" b="1" baseline="0" dirty="0" smtClean="0">
                <a:latin typeface="Arial" charset="0"/>
              </a:rPr>
              <a:t> Electronics and Control Eng.</a:t>
            </a:r>
            <a:endParaRPr lang="de-DE" sz="1000" dirty="0">
              <a:latin typeface="Siemens Sans" pitchFamily="2" charset="0"/>
            </a:endParaRPr>
          </a:p>
        </p:txBody>
      </p:sp>
      <p:sp>
        <p:nvSpPr>
          <p:cNvPr id="18" name="Rectangle 12"/>
          <p:cNvSpPr>
            <a:spLocks noChangeArrowheads="1"/>
          </p:cNvSpPr>
          <p:nvPr userDrawn="1"/>
        </p:nvSpPr>
        <p:spPr bwMode="auto">
          <a:xfrm>
            <a:off x="3571868" y="6525344"/>
            <a:ext cx="230425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latin typeface="Arial" charset="0"/>
              </a:rPr>
              <a:t>Faculty of Electronic Engineering</a:t>
            </a:r>
            <a:endParaRPr lang="de-DE" sz="1000" dirty="0">
              <a:latin typeface="Siemens Sans" pitchFamily="2" charset="0"/>
            </a:endParaRPr>
          </a:p>
        </p:txBody>
      </p:sp>
      <p:sp>
        <p:nvSpPr>
          <p:cNvPr id="20" name="Rectangle 30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2844794"/>
            <a:ext cx="1697038" cy="275254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Detect Entire Cell 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Rectangle 32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3344860"/>
            <a:ext cx="1697038" cy="275254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Dilate the Image 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5" name="Rectangle 36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2355226"/>
            <a:ext cx="1697038" cy="275254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Read The Image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6" name="Rectangle 36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-5358" y="1857364"/>
            <a:ext cx="1697038" cy="273050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dirty="0" smtClean="0">
                <a:solidFill>
                  <a:schemeClr val="bg1"/>
                </a:solidFill>
              </a:rPr>
              <a:t>Introduction </a:t>
            </a:r>
            <a:endParaRPr lang="de-DE" sz="1200" dirty="0"/>
          </a:p>
        </p:txBody>
      </p:sp>
      <p:sp>
        <p:nvSpPr>
          <p:cNvPr id="27" name="Rectangle 33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4273554"/>
            <a:ext cx="1697038" cy="628877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150000"/>
              </a:lnSpc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Remove Connected Objects on Border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8" name="Rectangle 34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5059372"/>
            <a:ext cx="1697038" cy="275254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Smoothen the Object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Rectangle 35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0" y="5559438"/>
            <a:ext cx="1697038" cy="275254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dirty="0" smtClean="0">
                <a:solidFill>
                  <a:schemeClr val="bg1"/>
                </a:solidFill>
              </a:rPr>
              <a:t>Outline Creation</a:t>
            </a:r>
            <a:endParaRPr lang="de-DE" sz="1200" dirty="0"/>
          </a:p>
        </p:txBody>
      </p:sp>
      <p:pic>
        <p:nvPicPr>
          <p:cNvPr id="104462" name="Picture 14" descr="http://www.hutchings-traductions.com/images/blue_ecg.jpg"/>
          <p:cNvPicPr>
            <a:picLocks noChangeAspect="1" noChangeArrowheads="1"/>
          </p:cNvPicPr>
          <p:nvPr userDrawn="1"/>
        </p:nvPicPr>
        <p:blipFill>
          <a:blip r:embed="rId4"/>
          <a:srcRect t="8036" r="6249" b="3124"/>
          <a:stretch>
            <a:fillRect/>
          </a:stretch>
        </p:blipFill>
        <p:spPr bwMode="auto">
          <a:xfrm>
            <a:off x="0" y="1"/>
            <a:ext cx="1714480" cy="1000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3" name="Rectangle 35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12058" y="3844926"/>
            <a:ext cx="1679622" cy="275254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lIns="0" tIns="54000" rIns="0" bIns="54000" anchor="ctr" anchorCtr="1">
            <a:no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en-US" sz="1200" kern="1200" dirty="0" smtClean="0">
                <a:solidFill>
                  <a:schemeClr val="bg1"/>
                </a:solidFill>
                <a:latin typeface="Arial" charset="0"/>
                <a:ea typeface="+mn-ea"/>
                <a:cs typeface="+mn-cs"/>
              </a:rPr>
              <a:t>Fill Interior Gaps</a:t>
            </a:r>
            <a:endParaRPr lang="de-DE" sz="1200" kern="1200" dirty="0">
              <a:solidFill>
                <a:schemeClr val="bg1"/>
              </a:solidFill>
              <a:latin typeface="Arial" charset="0"/>
              <a:ea typeface="+mn-ea"/>
              <a:cs typeface="+mn-cs"/>
            </a:endParaRPr>
          </a:p>
        </p:txBody>
      </p:sp>
      <p:sp>
        <p:nvSpPr>
          <p:cNvPr id="35" name="Rectangle 35">
            <a:hlinkClick r:id="" action="ppaction://noaction"/>
          </p:cNvPr>
          <p:cNvSpPr>
            <a:spLocks noChangeArrowheads="1"/>
          </p:cNvSpPr>
          <p:nvPr userDrawn="1"/>
        </p:nvSpPr>
        <p:spPr bwMode="auto">
          <a:xfrm>
            <a:off x="-32" y="6045856"/>
            <a:ext cx="1697038" cy="500066"/>
          </a:xfrm>
          <a:prstGeom prst="rect">
            <a:avLst/>
          </a:prstGeom>
          <a:solidFill>
            <a:schemeClr val="hlink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lIns="0" tIns="54000" rIns="0" bIns="54000" anchor="ctr" anchorCtr="1">
            <a:noAutofit/>
          </a:bodyPr>
          <a:lstStyle/>
          <a:p>
            <a:pPr algn="ctr" eaLnBrk="0" hangingPunct="0">
              <a:lnSpc>
                <a:spcPct val="100000"/>
              </a:lnSpc>
              <a:spcAft>
                <a:spcPts val="600"/>
              </a:spcAft>
            </a:pPr>
            <a:r>
              <a:rPr lang="de-DE" sz="1200" dirty="0" smtClean="0">
                <a:solidFill>
                  <a:schemeClr val="bg1"/>
                </a:solidFill>
              </a:rPr>
              <a:t>Questions</a:t>
            </a:r>
            <a:r>
              <a:rPr lang="de-DE" sz="1200" baseline="0" dirty="0" smtClean="0">
                <a:solidFill>
                  <a:schemeClr val="bg1"/>
                </a:solidFill>
              </a:rPr>
              <a:t> and</a:t>
            </a:r>
          </a:p>
          <a:p>
            <a:pPr algn="ctr" eaLnBrk="0" hangingPunct="0">
              <a:lnSpc>
                <a:spcPct val="100000"/>
              </a:lnSpc>
              <a:spcAft>
                <a:spcPts val="600"/>
              </a:spcAft>
            </a:pPr>
            <a:r>
              <a:rPr lang="de-DE" sz="1200" baseline="0" dirty="0" smtClean="0">
                <a:solidFill>
                  <a:schemeClr val="bg1"/>
                </a:solidFill>
              </a:rPr>
              <a:t>Discussion</a:t>
            </a:r>
            <a:endParaRPr lang="de-DE" sz="1200" dirty="0"/>
          </a:p>
        </p:txBody>
      </p:sp>
      <p:sp>
        <p:nvSpPr>
          <p:cNvPr id="30" name="Rectangle 12"/>
          <p:cNvSpPr>
            <a:spLocks noChangeArrowheads="1"/>
          </p:cNvSpPr>
          <p:nvPr userDrawn="1"/>
        </p:nvSpPr>
        <p:spPr bwMode="auto">
          <a:xfrm>
            <a:off x="1624802" y="0"/>
            <a:ext cx="230425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solidFill>
                  <a:schemeClr val="bg1"/>
                </a:solidFill>
                <a:latin typeface="Arial" charset="0"/>
              </a:rPr>
              <a:t>Eng./ Essam</a:t>
            </a:r>
            <a:r>
              <a:rPr lang="de-DE" sz="1000" b="1" baseline="0" dirty="0" smtClean="0">
                <a:solidFill>
                  <a:schemeClr val="bg1"/>
                </a:solidFill>
                <a:latin typeface="Arial" charset="0"/>
              </a:rPr>
              <a:t> Nabil</a:t>
            </a:r>
            <a:endParaRPr lang="de-DE" sz="1000" dirty="0">
              <a:solidFill>
                <a:schemeClr val="bg1"/>
              </a:solidFill>
              <a:latin typeface="Siemens Sans" pitchFamily="2" charset="0"/>
            </a:endParaRPr>
          </a:p>
        </p:txBody>
      </p:sp>
      <p:sp>
        <p:nvSpPr>
          <p:cNvPr id="31" name="Rectangle 12"/>
          <p:cNvSpPr>
            <a:spLocks noChangeArrowheads="1"/>
          </p:cNvSpPr>
          <p:nvPr userDrawn="1"/>
        </p:nvSpPr>
        <p:spPr bwMode="auto">
          <a:xfrm>
            <a:off x="8143900" y="0"/>
            <a:ext cx="972000" cy="23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solidFill>
                  <a:schemeClr val="bg1"/>
                </a:solidFill>
                <a:latin typeface="Arial" charset="0"/>
              </a:rPr>
              <a:t>2011  -  2012</a:t>
            </a:r>
            <a:endParaRPr lang="de-DE" sz="1000" dirty="0">
              <a:solidFill>
                <a:schemeClr val="bg1"/>
              </a:solidFill>
              <a:latin typeface="Siemens Sans" pitchFamily="2" charset="0"/>
            </a:endParaRPr>
          </a:p>
        </p:txBody>
      </p:sp>
      <p:sp>
        <p:nvSpPr>
          <p:cNvPr id="36" name="Rectangle 12"/>
          <p:cNvSpPr>
            <a:spLocks noChangeArrowheads="1"/>
          </p:cNvSpPr>
          <p:nvPr userDrawn="1"/>
        </p:nvSpPr>
        <p:spPr bwMode="auto">
          <a:xfrm>
            <a:off x="1785918" y="6544976"/>
            <a:ext cx="1620000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de-DE" sz="1000" b="1" dirty="0" smtClean="0">
                <a:latin typeface="Arial" charset="0"/>
              </a:rPr>
              <a:t>Minoufiya University</a:t>
            </a:r>
            <a:endParaRPr lang="de-DE" sz="1000" dirty="0">
              <a:latin typeface="Siemens Sans" pitchFamily="2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6" r:id="rId2"/>
  </p:sldLayoutIdLst>
  <p:transition>
    <p:pull dir="d"/>
  </p:transition>
  <p:timing>
    <p:tnLst>
      <p:par>
        <p:cTn id="1" dur="indefinite" restart="never" nodeType="tmRoot"/>
      </p:par>
    </p:tnLst>
  </p:timing>
  <p:hf hdr="0" ftr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tx2"/>
          </a:solidFill>
          <a:latin typeface="Arial" charset="0"/>
        </a:defRPr>
      </a:lvl9pPr>
    </p:titleStyle>
    <p:bodyStyle>
      <a:lvl1pPr marL="190500" indent="-190500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3810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>
          <a:solidFill>
            <a:schemeClr val="tx1"/>
          </a:solidFill>
          <a:latin typeface="+mn-lt"/>
        </a:defRPr>
      </a:lvl2pPr>
      <a:lvl3pPr marL="558800" indent="-1762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3pPr>
      <a:lvl4pPr marL="762000" indent="-2016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4pPr>
      <a:lvl5pPr marL="9525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5pPr>
      <a:lvl6pPr marL="14097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6pPr>
      <a:lvl7pPr marL="18669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7pPr>
      <a:lvl8pPr marL="23241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8pPr>
      <a:lvl9pPr marL="2781300" indent="-188913" algn="l" rtl="0" fontAlgn="base">
        <a:spcBef>
          <a:spcPct val="0"/>
        </a:spcBef>
        <a:spcAft>
          <a:spcPct val="0"/>
        </a:spcAft>
        <a:buClr>
          <a:srgbClr val="FF9933"/>
        </a:buClr>
        <a:buSzPct val="80000"/>
        <a:buFont typeface="Wingdings" pitchFamily="2" charset="2"/>
        <a:buChar char="n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85918" y="321701"/>
            <a:ext cx="7286644" cy="4801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Biomedical Laboratory – 4</a:t>
            </a:r>
            <a:r>
              <a:rPr lang="en-US" sz="2800" baseline="30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th</a:t>
            </a:r>
            <a:r>
              <a:rPr lang="en-US" sz="28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101600">
                    <a:schemeClr val="accent1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ookman Old Style" pitchFamily="18" charset="0"/>
                <a:cs typeface="Times New Roman" pitchFamily="18" charset="0"/>
              </a:rPr>
              <a:t> Year</a:t>
            </a:r>
            <a:endParaRPr lang="en-US" sz="28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35126" y="2714620"/>
            <a:ext cx="7023154" cy="1323439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i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Detecting a Cell Using Image Segmentation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285984" y="1071546"/>
            <a:ext cx="6296020" cy="9079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600"/>
              </a:spcAft>
            </a:pPr>
            <a:r>
              <a:rPr lang="en-US" sz="2400" b="1" i="1" dirty="0" smtClean="0">
                <a:latin typeface="Monotype Corsiva" pitchFamily="66" charset="0"/>
                <a:ea typeface="Gulim" pitchFamily="34" charset="-127"/>
                <a:cs typeface="Times New Roman" pitchFamily="18" charset="0"/>
              </a:rPr>
              <a:t>Part : </a:t>
            </a:r>
            <a:r>
              <a:rPr lang="en-US" sz="2400" b="1" i="1" u="sng" dirty="0" smtClean="0">
                <a:latin typeface="Monotype Corsiva" pitchFamily="66" charset="0"/>
                <a:ea typeface="Gulim" pitchFamily="34" charset="-127"/>
                <a:cs typeface="Times New Roman" pitchFamily="18" charset="0"/>
              </a:rPr>
              <a:t>one</a:t>
            </a:r>
          </a:p>
          <a:p>
            <a:pPr lvl="0" algn="ctr">
              <a:spcAft>
                <a:spcPts val="600"/>
              </a:spcAft>
            </a:pPr>
            <a:r>
              <a:rPr lang="en-US" sz="2400" b="1" i="1" dirty="0" smtClean="0">
                <a:solidFill>
                  <a:srgbClr val="000066"/>
                </a:solidFill>
                <a:latin typeface="Monotype Corsiva" pitchFamily="66" charset="0"/>
                <a:ea typeface="Gulim" pitchFamily="34" charset="-127"/>
                <a:cs typeface="Times New Roman" pitchFamily="18" charset="0"/>
              </a:rPr>
              <a:t>Image Processing Using MATLAB</a:t>
            </a:r>
          </a:p>
        </p:txBody>
      </p:sp>
      <p:pic>
        <p:nvPicPr>
          <p:cNvPr id="29" name="Picture 28" descr="شعار الجامعة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83554" y="1000108"/>
            <a:ext cx="1317602" cy="1196399"/>
          </a:xfrm>
          <a:prstGeom prst="rect">
            <a:avLst/>
          </a:prstGeom>
        </p:spPr>
      </p:pic>
      <p:pic>
        <p:nvPicPr>
          <p:cNvPr id="30" name="Picture 29" descr="شعار الكلية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10286" y="985074"/>
            <a:ext cx="1357266" cy="1300917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>
            <a:off x="3714744" y="2068289"/>
            <a:ext cx="3286148" cy="646331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600" b="1" i="1" dirty="0" smtClean="0">
                <a:ln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Script MT Bold" pitchFamily="66" charset="0"/>
                <a:cs typeface="Times New Roman" pitchFamily="18" charset="0"/>
              </a:rPr>
              <a:t>Lab. No.“1”</a:t>
            </a:r>
            <a:endParaRPr lang="en-US" sz="3600" b="1" i="1" dirty="0">
              <a:ln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Script MT Bold" pitchFamily="66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lum/>
          </a:blip>
          <a:srcRect/>
          <a:stretch>
            <a:fillRect/>
          </a:stretch>
        </p:blipFill>
        <p:spPr bwMode="auto">
          <a:xfrm>
            <a:off x="3929058" y="4214818"/>
            <a:ext cx="2928958" cy="1954366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2571736" y="258432"/>
            <a:ext cx="571504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Introduction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1785926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Introduction</a:t>
            </a:r>
            <a:endParaRPr lang="de-DE" sz="1200" b="1" dirty="0"/>
          </a:p>
        </p:txBody>
      </p:sp>
      <p:sp>
        <p:nvSpPr>
          <p:cNvPr id="11" name="Rectangle 10"/>
          <p:cNvSpPr/>
          <p:nvPr/>
        </p:nvSpPr>
        <p:spPr>
          <a:xfrm>
            <a:off x="1785918" y="1071546"/>
            <a:ext cx="7215238" cy="738664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n-US" altLang="zh-CN" sz="2100" b="1" i="1" dirty="0" smtClean="0">
                <a:latin typeface="Calibri" pitchFamily="34" charset="0"/>
                <a:cs typeface="Calibri" pitchFamily="34" charset="0"/>
              </a:rPr>
              <a:t>An object can be easily detected in an image if the object has sufficient </a:t>
            </a:r>
            <a:r>
              <a:rPr lang="en-US" altLang="zh-CN" sz="2100" b="1" i="1" dirty="0" smtClean="0">
                <a:solidFill>
                  <a:srgbClr val="000066"/>
                </a:solidFill>
                <a:latin typeface="Calibri" pitchFamily="34" charset="0"/>
                <a:cs typeface="Calibri" pitchFamily="34" charset="0"/>
              </a:rPr>
              <a:t>contrast</a:t>
            </a:r>
            <a:r>
              <a:rPr lang="en-US" altLang="zh-CN" sz="2100" b="1" i="1" dirty="0" smtClean="0">
                <a:latin typeface="Calibri" pitchFamily="34" charset="0"/>
                <a:cs typeface="Calibri" pitchFamily="34" charset="0"/>
              </a:rPr>
              <a:t> from the background of the image.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000232" y="3786190"/>
            <a:ext cx="650085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altLang="zh-CN" sz="24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1:</a:t>
            </a:r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Read and Display the Image</a:t>
            </a:r>
          </a:p>
          <a:p>
            <a:pPr>
              <a:spcAft>
                <a:spcPts val="0"/>
              </a:spcAft>
            </a:pPr>
            <a:r>
              <a:rPr lang="en-US" altLang="zh-CN" sz="24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2:</a:t>
            </a:r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Detect Entire Cell </a:t>
            </a:r>
          </a:p>
          <a:p>
            <a:pPr>
              <a:spcAft>
                <a:spcPts val="0"/>
              </a:spcAft>
            </a:pPr>
            <a:r>
              <a:rPr lang="en-US" altLang="zh-CN" sz="24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3:</a:t>
            </a:r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Dilate the Image </a:t>
            </a:r>
          </a:p>
          <a:p>
            <a:pPr>
              <a:spcAft>
                <a:spcPts val="0"/>
              </a:spcAft>
            </a:pPr>
            <a:r>
              <a:rPr lang="en-US" altLang="zh-CN" sz="24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4:</a:t>
            </a:r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Fill Interior Gaps</a:t>
            </a:r>
          </a:p>
          <a:p>
            <a:pPr>
              <a:spcAft>
                <a:spcPts val="0"/>
              </a:spcAft>
            </a:pPr>
            <a:r>
              <a:rPr lang="en-US" altLang="zh-CN" sz="24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5:</a:t>
            </a:r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Remove Connected Objects on Border</a:t>
            </a:r>
          </a:p>
          <a:p>
            <a:pPr>
              <a:spcAft>
                <a:spcPts val="0"/>
              </a:spcAft>
            </a:pPr>
            <a:r>
              <a:rPr lang="en-US" altLang="zh-CN" sz="24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6:</a:t>
            </a:r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Smoothen the Object</a:t>
            </a:r>
          </a:p>
          <a:p>
            <a:pPr>
              <a:spcAft>
                <a:spcPts val="0"/>
              </a:spcAft>
            </a:pPr>
            <a:r>
              <a:rPr lang="en-US" altLang="zh-CN" sz="2400" b="1" i="1" u="sng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Step 7:</a:t>
            </a:r>
            <a:r>
              <a:rPr lang="en-US" altLang="zh-CN" sz="2400" b="1" i="1" dirty="0" smtClean="0">
                <a:latin typeface="Calibri" pitchFamily="34" charset="0"/>
                <a:cs typeface="Calibri" pitchFamily="34" charset="0"/>
              </a:rPr>
              <a:t> Outline Creation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714480" y="3286124"/>
            <a:ext cx="3286148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>
              <a:buFont typeface="Wingdings" pitchFamily="2" charset="2"/>
              <a:buChar char="q"/>
            </a:pPr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Procedural steps:</a:t>
            </a:r>
          </a:p>
        </p:txBody>
      </p:sp>
      <p:sp>
        <p:nvSpPr>
          <p:cNvPr id="35" name="Rectangle 34"/>
          <p:cNvSpPr/>
          <p:nvPr/>
        </p:nvSpPr>
        <p:spPr>
          <a:xfrm>
            <a:off x="1714480" y="1928802"/>
            <a:ext cx="2428892" cy="52322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>
              <a:buFont typeface="Wingdings" pitchFamily="2" charset="2"/>
              <a:buChar char="q"/>
            </a:pPr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Application:</a:t>
            </a:r>
          </a:p>
        </p:txBody>
      </p:sp>
      <p:sp>
        <p:nvSpPr>
          <p:cNvPr id="37" name="Rectangle 36"/>
          <p:cNvSpPr/>
          <p:nvPr/>
        </p:nvSpPr>
        <p:spPr>
          <a:xfrm>
            <a:off x="1785918" y="2428868"/>
            <a:ext cx="7143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2200" b="1" i="1" dirty="0" smtClean="0">
                <a:latin typeface="Calibri" pitchFamily="34" charset="0"/>
                <a:cs typeface="Calibri" pitchFamily="34" charset="0"/>
              </a:rPr>
              <a:t>Edge detection and basic morphology tools are used to detect a prostate cancer cell.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4" grpId="0"/>
      <p:bldP spid="35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1: Read and Display The Image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2285992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Read The Image</a:t>
            </a:r>
            <a:endParaRPr lang="de-DE" sz="1200" b="1" dirty="0"/>
          </a:p>
        </p:txBody>
      </p:sp>
      <p:sp>
        <p:nvSpPr>
          <p:cNvPr id="11" name="Rectangle 10"/>
          <p:cNvSpPr/>
          <p:nvPr/>
        </p:nvSpPr>
        <p:spPr>
          <a:xfrm>
            <a:off x="1785918" y="1605495"/>
            <a:ext cx="7215238" cy="209288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spcAft>
                <a:spcPts val="1200"/>
              </a:spcAft>
            </a:pP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 = </a:t>
            </a:r>
            <a:r>
              <a:rPr lang="en-US" altLang="zh-CN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imread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altLang="zh-CN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filename.fmt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2000" dirty="0" smtClean="0">
                <a:solidFill>
                  <a:srgbClr val="0066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: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reads a grayscale or color image specified by filename and format </a:t>
            </a:r>
            <a:r>
              <a:rPr lang="en-US" altLang="zh-CN" sz="20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fmt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and stores it into array variable I. If the file is not in the current folder, or in a folder on the MATLAB path, specify the full pathname as:</a:t>
            </a:r>
          </a:p>
          <a:p>
            <a:pPr marL="627063" indent="-627063" algn="just"/>
            <a:r>
              <a:rPr lang="en-US" altLang="zh-CN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   I = </a:t>
            </a:r>
            <a:r>
              <a:rPr lang="en-US" altLang="zh-CN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imread</a:t>
            </a:r>
            <a:r>
              <a:rPr lang="en-US" altLang="zh-CN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(‘</a:t>
            </a:r>
            <a:r>
              <a:rPr lang="en-US" altLang="zh-CN" sz="1900" b="1" dirty="0" smtClean="0">
                <a:solidFill>
                  <a:srgbClr val="660066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D:\pictures\asd.jpg’</a:t>
            </a:r>
            <a:r>
              <a:rPr lang="en-US" altLang="zh-CN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</a:t>
            </a:r>
          </a:p>
          <a:p>
            <a:pPr marL="627063" indent="-627063" algn="just"/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        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857356" y="1000108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1.1 Key Commands:</a:t>
            </a:r>
          </a:p>
        </p:txBody>
      </p:sp>
      <p:sp>
        <p:nvSpPr>
          <p:cNvPr id="8" name="Rectangle 7"/>
          <p:cNvSpPr/>
          <p:nvPr/>
        </p:nvSpPr>
        <p:spPr>
          <a:xfrm>
            <a:off x="1785918" y="3571876"/>
            <a:ext cx="7215238" cy="1015663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/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:creates a new figure object using default property values, and automatically becomes the current figure until a new figure is either created or called.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14480" y="4857760"/>
            <a:ext cx="7215238" cy="400110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/>
            <a:r>
              <a:rPr lang="en-US" altLang="zh-CN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(I)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:displays the stored image of the variable array I.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714480" y="5572140"/>
            <a:ext cx="7215238" cy="707886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/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title(</a:t>
            </a:r>
            <a:r>
              <a:rPr lang="en-US" altLang="zh-CN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'string'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:adds the title specified by  ‘string’ at the top and in the center of the current axes or figure.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8" grpId="0"/>
      <p:bldP spid="10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1: Read and Display The Image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2285992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Read The Image</a:t>
            </a:r>
            <a:endParaRPr lang="de-DE" sz="1200" b="1" dirty="0"/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7356" y="2500306"/>
            <a:ext cx="7000924" cy="1015663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1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 =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imread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901CDD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'cell.tif'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(I), title(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901CDD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'original image'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85918" y="1618766"/>
            <a:ext cx="7215238" cy="738664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/>
            <a:r>
              <a:rPr lang="en-US" altLang="zh-CN" sz="2100" b="1" i="1" dirty="0" smtClean="0">
                <a:latin typeface="Calibri" pitchFamily="34" charset="0"/>
                <a:cs typeface="Calibri" pitchFamily="34" charset="0"/>
              </a:rPr>
              <a:t>Read in the  </a:t>
            </a:r>
            <a:r>
              <a:rPr lang="en-US" sz="2000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'cell.tif'</a:t>
            </a:r>
            <a:r>
              <a:rPr lang="en-US" altLang="zh-CN" sz="2100" b="1" i="1" dirty="0" smtClean="0">
                <a:latin typeface="Calibri" pitchFamily="34" charset="0"/>
                <a:cs typeface="Calibri" pitchFamily="34" charset="0"/>
              </a:rPr>
              <a:t> image, which is an image of a prostate cancer cell.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1.2 Step application: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 l="1724" r="1724" b="5128"/>
          <a:stretch>
            <a:fillRect/>
          </a:stretch>
        </p:blipFill>
        <p:spPr bwMode="auto">
          <a:xfrm>
            <a:off x="3214678" y="3701104"/>
            <a:ext cx="4071966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2: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Detect Entire Cell 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2786058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Detect Entire Cell</a:t>
            </a:r>
            <a:endParaRPr lang="de-DE" sz="1200" b="1" dirty="0"/>
          </a:p>
        </p:txBody>
      </p:sp>
      <p:sp>
        <p:nvSpPr>
          <p:cNvPr id="13" name="Rectangle 12"/>
          <p:cNvSpPr/>
          <p:nvPr/>
        </p:nvSpPr>
        <p:spPr>
          <a:xfrm>
            <a:off x="1785918" y="1659989"/>
            <a:ext cx="7215238" cy="4555093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Two cells are present in that image, but only one cell can be seen in its entirety. We will detect this cell. </a:t>
            </a:r>
          </a:p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Another word for object detection is segmentation. </a:t>
            </a:r>
          </a:p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The object to be segmented differs greatly in contrast from the background image. </a:t>
            </a:r>
          </a:p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Changes in contrast can be detected by operators that calculate the gradient of an image. </a:t>
            </a:r>
          </a:p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The gradient image can be calculated and a threshold can be applied to create a binary mask containing the segmented cell.</a:t>
            </a:r>
          </a:p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First, we use edge and the </a:t>
            </a:r>
            <a:r>
              <a:rPr lang="en-US" altLang="zh-CN" sz="2000" b="1" i="1" u="sng" dirty="0" err="1" smtClean="0">
                <a:latin typeface="Calibri" pitchFamily="34" charset="0"/>
                <a:cs typeface="Calibri" pitchFamily="34" charset="0"/>
              </a:rPr>
              <a:t>Sobel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 operator to calculate the threshold value. We then tune the threshold value and use edge again to obtain a binary mask that contains the segmented cell.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57356" y="1000108"/>
            <a:ext cx="2071702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2.1 Preface: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2: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Detect Entire Cell 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2786058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Detect Entire Cell</a:t>
            </a:r>
            <a:endParaRPr lang="de-DE" sz="1200" b="1" dirty="0"/>
          </a:p>
        </p:txBody>
      </p:sp>
      <p:sp>
        <p:nvSpPr>
          <p:cNvPr id="34" name="Rectangle 33"/>
          <p:cNvSpPr/>
          <p:nvPr/>
        </p:nvSpPr>
        <p:spPr>
          <a:xfrm>
            <a:off x="1857356" y="1000108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2.2 Key Commands:</a:t>
            </a:r>
          </a:p>
        </p:txBody>
      </p:sp>
      <p:sp>
        <p:nvSpPr>
          <p:cNvPr id="10" name="Rectangle 9"/>
          <p:cNvSpPr/>
          <p:nvPr/>
        </p:nvSpPr>
        <p:spPr>
          <a:xfrm>
            <a:off x="1714480" y="1571612"/>
            <a:ext cx="7215238" cy="743537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2060575" indent="-2060575" algn="just">
              <a:lnSpc>
                <a:spcPts val="2600"/>
              </a:lnSpc>
            </a:pP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[BW threshold]= edge(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I,</a:t>
            </a:r>
            <a:r>
              <a:rPr lang="en-US" sz="2000" b="1" dirty="0" err="1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'sobel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:returns threshold value for the </a:t>
            </a:r>
            <a:r>
              <a:rPr lang="en-US" altLang="zh-CN" sz="20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Sobel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method.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57356" y="4116837"/>
            <a:ext cx="7215238" cy="116955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>
              <a:lnSpc>
                <a:spcPts val="2800"/>
              </a:lnSpc>
              <a:buFont typeface="Wingdings" pitchFamily="2" charset="2"/>
              <a:buChar char="q"/>
            </a:pPr>
            <a:r>
              <a:rPr lang="en-US" altLang="zh-CN" sz="1800" i="1" u="sng" dirty="0" smtClean="0">
                <a:solidFill>
                  <a:srgbClr val="FF0000"/>
                </a:solidFill>
                <a:latin typeface="Elephant" pitchFamily="18" charset="0"/>
                <a:cs typeface="Arabic Typesetting" pitchFamily="66" charset="-78"/>
              </a:rPr>
              <a:t>Hint:</a:t>
            </a:r>
          </a:p>
          <a:p>
            <a:pPr algn="just">
              <a:lnSpc>
                <a:spcPts val="2800"/>
              </a:lnSpc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       That can be replaced by:</a:t>
            </a:r>
          </a:p>
          <a:p>
            <a:pPr marL="355600" algn="just">
              <a:lnSpc>
                <a:spcPts val="2800"/>
              </a:lnSpc>
            </a:pP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 = edge(</a:t>
            </a:r>
            <a:r>
              <a:rPr lang="en-US" altLang="zh-CN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I,</a:t>
            </a:r>
            <a:r>
              <a:rPr lang="en-US" altLang="zh-CN" sz="2000" b="1" dirty="0" err="1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'sobel</a:t>
            </a:r>
            <a:r>
              <a:rPr lang="en-US" altLang="zh-CN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,(</a:t>
            </a:r>
            <a:r>
              <a:rPr lang="en-US" altLang="zh-CN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graythresh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(I)*0.5));</a:t>
            </a:r>
            <a:endParaRPr lang="en-US" altLang="zh-CN" sz="2000" b="1" i="1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4480" y="2328131"/>
            <a:ext cx="7215238" cy="174381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 = edge(</a:t>
            </a:r>
            <a:r>
              <a:rPr lang="en-US" altLang="zh-CN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I,</a:t>
            </a:r>
            <a:r>
              <a:rPr lang="en-US" altLang="zh-CN" sz="2000" b="1" dirty="0" err="1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'sobel'</a:t>
            </a:r>
            <a:r>
              <a:rPr lang="en-US" altLang="zh-CN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,threshold</a:t>
            </a:r>
            <a:r>
              <a:rPr lang="en-US" altLang="zh-CN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*factor)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:specifies the sensitivity threshold for the </a:t>
            </a:r>
            <a:r>
              <a:rPr lang="en-US" altLang="zh-CN" sz="20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Sobel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method. edge ignores all edges that are not stronger than threshold*factor. If you do not specify threshold*factor, or it is empty ([]), edge chooses the value automatically.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66880" y="5500702"/>
            <a:ext cx="7062838" cy="810478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>
              <a:lnSpc>
                <a:spcPts val="2800"/>
              </a:lnSpc>
              <a:buFont typeface="Wingdings" pitchFamily="2" charset="2"/>
              <a:buChar char="q"/>
            </a:pPr>
            <a:r>
              <a:rPr lang="en-US" altLang="zh-CN" sz="1800" i="1" u="sng" dirty="0" smtClean="0">
                <a:solidFill>
                  <a:srgbClr val="FF0000"/>
                </a:solidFill>
                <a:latin typeface="Elephant" pitchFamily="18" charset="0"/>
                <a:cs typeface="Arabic Typesetting" pitchFamily="66" charset="-78"/>
              </a:rPr>
              <a:t>Question:</a:t>
            </a:r>
          </a:p>
          <a:p>
            <a:pPr marL="355600" algn="just">
              <a:lnSpc>
                <a:spcPts val="2800"/>
              </a:lnSpc>
            </a:pPr>
            <a:r>
              <a:rPr lang="en-US" altLang="zh-CN" sz="1800" b="1" i="1" dirty="0" smtClean="0">
                <a:latin typeface="Calibri" pitchFamily="34" charset="0"/>
                <a:cs typeface="Calibri" pitchFamily="34" charset="0"/>
              </a:rPr>
              <a:t>What are  the other methods supported by </a:t>
            </a:r>
            <a:r>
              <a:rPr lang="en-US" altLang="zh-CN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edge</a:t>
            </a:r>
            <a:r>
              <a:rPr lang="en-US" altLang="zh-CN" sz="1800" b="1" i="1" dirty="0" smtClean="0">
                <a:latin typeface="Calibri" pitchFamily="34" charset="0"/>
                <a:cs typeface="Calibri" pitchFamily="34" charset="0"/>
              </a:rPr>
              <a:t> function?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8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7356" y="1684791"/>
            <a:ext cx="7000924" cy="1431161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[BW threshold] = edge(I, 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sz="1800" b="1" dirty="0" err="1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sobel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  <a:p>
            <a:pPr>
              <a:spcAft>
                <a:spcPts val="600"/>
              </a:spcAft>
            </a:pP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Factor = 0.1;</a:t>
            </a:r>
          </a:p>
          <a:p>
            <a:pPr>
              <a:spcAft>
                <a:spcPts val="600"/>
              </a:spcAft>
            </a:pP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BWs = edge(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I,</a:t>
            </a:r>
            <a:r>
              <a:rPr lang="en-US" sz="1800" b="1" dirty="0" err="1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'sobel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threshold * Factor);</a:t>
            </a:r>
          </a:p>
          <a:p>
            <a:pPr>
              <a:spcAft>
                <a:spcPts val="600"/>
              </a:spcAft>
            </a:pP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figure,imshow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(BWs),title(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'binary gradient mask'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2.3 Step application:</a:t>
            </a:r>
          </a:p>
        </p:txBody>
      </p:sp>
      <p:sp>
        <p:nvSpPr>
          <p:cNvPr id="10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2786058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Detect Entire Cell</a:t>
            </a:r>
            <a:endParaRPr lang="de-DE" sz="1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 l="1658" r="1185" b="1497"/>
          <a:stretch>
            <a:fillRect/>
          </a:stretch>
        </p:blipFill>
        <p:spPr bwMode="auto">
          <a:xfrm>
            <a:off x="3000364" y="3286124"/>
            <a:ext cx="4540104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2: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Detect Entire Cell 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3: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Dilate the Image 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299772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Dilate the Image</a:t>
            </a:r>
            <a:endParaRPr lang="de-DE" sz="1200" b="1" dirty="0"/>
          </a:p>
        </p:txBody>
      </p:sp>
      <p:sp>
        <p:nvSpPr>
          <p:cNvPr id="13" name="Rectangle 12"/>
          <p:cNvSpPr/>
          <p:nvPr/>
        </p:nvSpPr>
        <p:spPr>
          <a:xfrm>
            <a:off x="1785918" y="1598908"/>
            <a:ext cx="7215238" cy="273921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1900" b="1" i="1" dirty="0" smtClean="0">
                <a:latin typeface="Calibri" pitchFamily="34" charset="0"/>
                <a:cs typeface="Calibri" pitchFamily="34" charset="0"/>
              </a:rPr>
              <a:t>The binary gradient mask shows lines of high contrast in the image. These lines do not quite delineate the outline of the object of interest. </a:t>
            </a:r>
          </a:p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1900" b="1" i="1" dirty="0" smtClean="0">
                <a:latin typeface="Calibri" pitchFamily="34" charset="0"/>
                <a:cs typeface="Calibri" pitchFamily="34" charset="0"/>
              </a:rPr>
              <a:t>Compared to the original image, you can see gaps in the lines surrounding the object in the gradient mask. </a:t>
            </a:r>
          </a:p>
          <a:p>
            <a:pPr marL="273050" indent="-273050"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1900" b="1" i="1" dirty="0" smtClean="0">
                <a:latin typeface="Calibri" pitchFamily="34" charset="0"/>
                <a:cs typeface="Calibri" pitchFamily="34" charset="0"/>
              </a:rPr>
              <a:t>These linear gaps will disappear if the </a:t>
            </a:r>
            <a:r>
              <a:rPr lang="en-US" altLang="zh-CN" sz="1900" b="1" i="1" dirty="0" err="1" smtClean="0">
                <a:latin typeface="Calibri" pitchFamily="34" charset="0"/>
                <a:cs typeface="Calibri" pitchFamily="34" charset="0"/>
              </a:rPr>
              <a:t>Sobel</a:t>
            </a:r>
            <a:r>
              <a:rPr lang="en-US" altLang="zh-CN" sz="1900" b="1" i="1" dirty="0" smtClean="0">
                <a:latin typeface="Calibri" pitchFamily="34" charset="0"/>
                <a:cs typeface="Calibri" pitchFamily="34" charset="0"/>
              </a:rPr>
              <a:t> image is dilated using linear structuring elements, which we can create with the </a:t>
            </a:r>
            <a:r>
              <a:rPr lang="en-US" altLang="zh-CN" sz="1900" b="1" i="1" dirty="0" err="1" smtClean="0">
                <a:latin typeface="Calibri" pitchFamily="34" charset="0"/>
                <a:cs typeface="Calibri" pitchFamily="34" charset="0"/>
              </a:rPr>
              <a:t>strel</a:t>
            </a:r>
            <a:r>
              <a:rPr lang="en-US" altLang="zh-CN" sz="1900" b="1" i="1" dirty="0" smtClean="0">
                <a:latin typeface="Calibri" pitchFamily="34" charset="0"/>
                <a:cs typeface="Calibri" pitchFamily="34" charset="0"/>
              </a:rPr>
              <a:t> function.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57356" y="1000108"/>
            <a:ext cx="2071702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3.1 Preface: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7356" y="4477416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3.2 Key Commands:</a:t>
            </a:r>
          </a:p>
        </p:txBody>
      </p:sp>
      <p:sp>
        <p:nvSpPr>
          <p:cNvPr id="7" name="Rectangle 6"/>
          <p:cNvSpPr/>
          <p:nvPr/>
        </p:nvSpPr>
        <p:spPr>
          <a:xfrm>
            <a:off x="1714480" y="5074803"/>
            <a:ext cx="7215238" cy="142603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BWsdil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imdilate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BWs,SE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:dilates the grayscale, binary image BWs to the dilated image </a:t>
            </a:r>
            <a:r>
              <a:rPr lang="en-US" altLang="zh-CN" sz="18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BWsdil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. The argument SE is a structuring element object, or array of structuring element objects, returned by the </a:t>
            </a:r>
            <a:r>
              <a:rPr lang="en-US" altLang="zh-CN" sz="18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strel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function.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3: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Dilate the Image 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299772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Dilate the Image</a:t>
            </a:r>
            <a:endParaRPr lang="de-DE" sz="12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/>
          <a:stretch>
            <a:fillRect/>
          </a:stretch>
        </p:blipFill>
        <p:spPr bwMode="auto">
          <a:xfrm>
            <a:off x="3571868" y="3786190"/>
            <a:ext cx="4786346" cy="2705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Rectangle 14"/>
          <p:cNvSpPr/>
          <p:nvPr/>
        </p:nvSpPr>
        <p:spPr>
          <a:xfrm>
            <a:off x="1714480" y="2454039"/>
            <a:ext cx="7215238" cy="1403589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450850" indent="-450850" algn="just">
              <a:lnSpc>
                <a:spcPts val="2600"/>
              </a:lnSpc>
            </a:pP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 = 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strel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'line'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LEN, DEG) 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creates a flat symmetric linear structuring element. </a:t>
            </a:r>
            <a:r>
              <a:rPr lang="en-US" altLang="zh-CN" sz="1800" i="1" u="sng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DEG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is the angle (in degrees) in a counterclockwise direction from the horizontal axis. </a:t>
            </a:r>
            <a:r>
              <a:rPr lang="en-US" altLang="zh-CN" sz="1800" i="1" u="sng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LEN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is the length of the line.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714480" y="953841"/>
            <a:ext cx="7215238" cy="1403589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531813" indent="-531813" algn="just">
              <a:lnSpc>
                <a:spcPts val="2600"/>
              </a:lnSpc>
            </a:pP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 = 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strel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(shape, parameters) 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:creates a structuring element, SE, of the type specified by shape as ‘line’, ‘square’, ‘diamond’, ‘disk’, ‘octagon’, ‘rectangle’, …etc. Depending on shape, </a:t>
            </a:r>
            <a:r>
              <a:rPr lang="en-US" altLang="zh-CN" sz="18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strel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can take additional parameters as: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4480" y="928670"/>
            <a:ext cx="7215238" cy="759182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 = 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strel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'square'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W) 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:creates a square structuring element whose width is </a:t>
            </a:r>
            <a:r>
              <a:rPr lang="en-US" altLang="zh-CN" sz="1800" i="1" u="sng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W 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pixels. W must be a nonnegative integer scalar.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3: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Dilate the Image 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299772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Dilate the Image</a:t>
            </a:r>
            <a:endParaRPr lang="de-DE" sz="12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3964777" y="1714489"/>
            <a:ext cx="2464611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1714480" y="3169884"/>
            <a:ext cx="7215238" cy="1092607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 = 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strel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'diamond'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R) </a:t>
            </a:r>
            <a:r>
              <a:rPr lang="en-US" altLang="zh-CN" sz="18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:creates a diamond-shaped structuring element, where R specifies the distance from the origin to the points of the diamond. R must be a nonnegative integer scalar.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3226"/>
          <a:stretch>
            <a:fillRect/>
          </a:stretch>
        </p:blipFill>
        <p:spPr bwMode="auto">
          <a:xfrm>
            <a:off x="3428992" y="4286256"/>
            <a:ext cx="392909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7356" y="2285992"/>
            <a:ext cx="7000924" cy="1477328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se90 = 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strel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'line'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3, 90);</a:t>
            </a:r>
          </a:p>
          <a:p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se0 = strel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'line'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3, 0);</a:t>
            </a:r>
          </a:p>
          <a:p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BWsdil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imdilate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(BWs, [se90 se0]);</a:t>
            </a:r>
          </a:p>
          <a:p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 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8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BWsdil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 </a:t>
            </a:r>
          </a:p>
          <a:p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title(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'dilated gradient mask'</a:t>
            </a:r>
            <a:r>
              <a:rPr lang="en-US" sz="18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  <a:endParaRPr lang="en-US" sz="1800" dirty="0" smtClean="0"/>
          </a:p>
        </p:txBody>
      </p:sp>
      <p:sp>
        <p:nvSpPr>
          <p:cNvPr id="8" name="Rectangle 7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3.3 Step application: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3: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Dilate the Image </a:t>
            </a:r>
            <a:endParaRPr lang="en-US" sz="3200" b="1" spc="5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85918" y="1598908"/>
            <a:ext cx="7072362" cy="64633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en-US" altLang="zh-CN" sz="1800" i="1" dirty="0" smtClean="0">
                <a:latin typeface="Calibri" pitchFamily="34" charset="0"/>
                <a:cs typeface="Calibri" pitchFamily="34" charset="0"/>
              </a:rPr>
              <a:t>The binary gradient mask is dilated using vertical structuring element followed by horizontal structuring element: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 l="1206" r="1125" b="2438"/>
          <a:stretch>
            <a:fillRect/>
          </a:stretch>
        </p:blipFill>
        <p:spPr bwMode="auto">
          <a:xfrm>
            <a:off x="3143240" y="3929066"/>
            <a:ext cx="435771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299772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Dilate the Image</a:t>
            </a:r>
            <a:endParaRPr lang="de-DE" sz="1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4: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Fill Interior Gaps 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761028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Fill Interior Gaps</a:t>
            </a:r>
            <a:endParaRPr lang="de-DE" sz="1200" b="1" dirty="0"/>
          </a:p>
        </p:txBody>
      </p:sp>
      <p:sp>
        <p:nvSpPr>
          <p:cNvPr id="13" name="Rectangle 12"/>
          <p:cNvSpPr/>
          <p:nvPr/>
        </p:nvSpPr>
        <p:spPr>
          <a:xfrm>
            <a:off x="1785918" y="1637659"/>
            <a:ext cx="7143800" cy="1092607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>
              <a:lnSpc>
                <a:spcPts val="2600"/>
              </a:lnSpc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The dilated gradient mask shows the outline of the cell quite nicely, but there are still holes in the interior of the cell. To fill these holes we use the </a:t>
            </a:r>
            <a:r>
              <a:rPr lang="en-US" altLang="zh-CN" sz="2000" b="1" i="1" dirty="0" err="1" smtClean="0">
                <a:latin typeface="Calibri" pitchFamily="34" charset="0"/>
                <a:cs typeface="Calibri" pitchFamily="34" charset="0"/>
              </a:rPr>
              <a:t>imfill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 function.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57356" y="1000108"/>
            <a:ext cx="2071702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4.1 Preface: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7356" y="3048656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4.2 Key Commands:</a:t>
            </a:r>
          </a:p>
        </p:txBody>
      </p:sp>
      <p:sp>
        <p:nvSpPr>
          <p:cNvPr id="7" name="Rectangle 6"/>
          <p:cNvSpPr/>
          <p:nvPr/>
        </p:nvSpPr>
        <p:spPr>
          <a:xfrm>
            <a:off x="1714480" y="3786190"/>
            <a:ext cx="7215238" cy="1092607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BWdfill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imfill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BWsdil,</a:t>
            </a:r>
            <a:r>
              <a:rPr lang="en-US" sz="1800" b="1" dirty="0" err="1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'holes</a:t>
            </a:r>
            <a:r>
              <a:rPr lang="en-US" sz="18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19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:fills holes in the binary image </a:t>
            </a:r>
            <a:r>
              <a:rPr lang="en-US" altLang="zh-CN" sz="19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BWsdil</a:t>
            </a:r>
            <a:r>
              <a:rPr lang="en-US" altLang="zh-CN" sz="19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. A hole is a set of background pixels that cannot be reached by filling in the background from the edge of the image.</a:t>
            </a:r>
          </a:p>
        </p:txBody>
      </p:sp>
      <p:sp>
        <p:nvSpPr>
          <p:cNvPr id="8" name="Rectangle 7"/>
          <p:cNvSpPr/>
          <p:nvPr/>
        </p:nvSpPr>
        <p:spPr>
          <a:xfrm>
            <a:off x="1714480" y="5045531"/>
            <a:ext cx="7143800" cy="116955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>
              <a:lnSpc>
                <a:spcPts val="2800"/>
              </a:lnSpc>
              <a:buFont typeface="Wingdings" pitchFamily="2" charset="2"/>
              <a:buChar char="q"/>
            </a:pPr>
            <a:r>
              <a:rPr lang="en-US" altLang="zh-CN" sz="1800" i="1" u="sng" dirty="0" smtClean="0">
                <a:solidFill>
                  <a:srgbClr val="FF0000"/>
                </a:solidFill>
                <a:latin typeface="Elephant" pitchFamily="18" charset="0"/>
                <a:cs typeface="Arabic Typesetting" pitchFamily="66" charset="-78"/>
              </a:rPr>
              <a:t>Hint:</a:t>
            </a:r>
          </a:p>
          <a:p>
            <a:pPr marL="355600" algn="just">
              <a:lnSpc>
                <a:spcPts val="2800"/>
              </a:lnSpc>
            </a:pPr>
            <a:r>
              <a:rPr lang="en-US" sz="22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</a:t>
            </a:r>
            <a:r>
              <a:rPr lang="en-US" altLang="zh-CN" sz="22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holes'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: are defined as an area of dark pixels (Black)  surrounded by lighter pixels (White).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7356" y="1643050"/>
            <a:ext cx="7000924" cy="1169551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BWdfill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imfill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BWsdil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'holes'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  <a:p>
            <a:pPr>
              <a:spcAft>
                <a:spcPts val="600"/>
              </a:spcAft>
            </a:pP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BWdfill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  <a:p>
            <a:pPr>
              <a:spcAft>
                <a:spcPts val="600"/>
              </a:spcAft>
            </a:pP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title(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'binary image with filled holes'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4.3 Step application:</a:t>
            </a:r>
          </a:p>
        </p:txBody>
      </p:sp>
      <p:sp>
        <p:nvSpPr>
          <p:cNvPr id="10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3761028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Fill Interior Gaps</a:t>
            </a:r>
            <a:endParaRPr lang="de-DE" sz="12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 l="1323" r="2116" b="1823"/>
          <a:stretch>
            <a:fillRect/>
          </a:stretch>
        </p:blipFill>
        <p:spPr bwMode="auto">
          <a:xfrm>
            <a:off x="2786050" y="3000372"/>
            <a:ext cx="4768317" cy="3425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4: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Fill Interior Gaps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785918" y="285728"/>
            <a:ext cx="7215238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7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5: </a:t>
            </a:r>
            <a:r>
              <a:rPr lang="en-US" altLang="zh-CN" sz="27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Remove Connected Objects on Border 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4330398"/>
            <a:ext cx="1697038" cy="540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Remove Connected Ojects on Border</a:t>
            </a:r>
            <a:endParaRPr lang="de-DE" sz="1200" b="1" dirty="0"/>
          </a:p>
        </p:txBody>
      </p:sp>
      <p:sp>
        <p:nvSpPr>
          <p:cNvPr id="13" name="Rectangle 12"/>
          <p:cNvSpPr/>
          <p:nvPr/>
        </p:nvSpPr>
        <p:spPr>
          <a:xfrm>
            <a:off x="1785918" y="1610859"/>
            <a:ext cx="7072362" cy="2246769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The cell of interest has been successfully segmented, but it is not the only object that has been found. 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Any objects that are connected to the border of the image can be removed using the </a:t>
            </a:r>
            <a:r>
              <a:rPr lang="en-US" altLang="zh-CN" sz="2000" b="1" i="1" dirty="0" err="1" smtClean="0">
                <a:latin typeface="Calibri" pitchFamily="34" charset="0"/>
                <a:cs typeface="Calibri" pitchFamily="34" charset="0"/>
              </a:rPr>
              <a:t>imclearborder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 function. 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The connectivity in the </a:t>
            </a:r>
            <a:r>
              <a:rPr lang="en-US" altLang="zh-CN" sz="2000" b="1" i="1" dirty="0" err="1" smtClean="0">
                <a:latin typeface="Calibri" pitchFamily="34" charset="0"/>
                <a:cs typeface="Calibri" pitchFamily="34" charset="0"/>
              </a:rPr>
              <a:t>imclearborder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 function was set to 4 to remove diagonal connections.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57356" y="1000108"/>
            <a:ext cx="2071702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5.1 Preface: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7356" y="4214818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5.2 Key Commands:</a:t>
            </a:r>
          </a:p>
        </p:txBody>
      </p:sp>
      <p:sp>
        <p:nvSpPr>
          <p:cNvPr id="7" name="Rectangle 6"/>
          <p:cNvSpPr/>
          <p:nvPr/>
        </p:nvSpPr>
        <p:spPr>
          <a:xfrm>
            <a:off x="1714480" y="4860489"/>
            <a:ext cx="7215238" cy="1759456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Bwnobord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imclearborder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BWdfill,</a:t>
            </a:r>
            <a:r>
              <a:rPr lang="en-US" altLang="zh-CN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conn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19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:suppresses structures that are lighter than their surroundings and connected to the image border (clear the image border) with the desired connectivity </a:t>
            </a:r>
            <a:r>
              <a:rPr lang="en-US" altLang="zh-CN" sz="19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conn</a:t>
            </a:r>
            <a:r>
              <a:rPr lang="en-US" altLang="zh-CN" sz="19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. The connectivity may be 4 or 8 for two dimensions.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785918" y="285728"/>
            <a:ext cx="7215238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7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5: </a:t>
            </a:r>
            <a:r>
              <a:rPr lang="en-US" altLang="zh-CN" sz="27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Remove Connected Objects on Border 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4330398"/>
            <a:ext cx="1697038" cy="540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Remove Connected Ojects on Border</a:t>
            </a:r>
            <a:endParaRPr lang="de-DE" sz="1200" b="1" dirty="0"/>
          </a:p>
        </p:txBody>
      </p:sp>
      <p:grpSp>
        <p:nvGrpSpPr>
          <p:cNvPr id="15" name="Group 14"/>
          <p:cNvGrpSpPr/>
          <p:nvPr/>
        </p:nvGrpSpPr>
        <p:grpSpPr>
          <a:xfrm>
            <a:off x="2500298" y="1000108"/>
            <a:ext cx="1785950" cy="1417366"/>
            <a:chOff x="2143108" y="1153434"/>
            <a:chExt cx="1785950" cy="1417366"/>
          </a:xfrm>
        </p:grpSpPr>
        <p:sp>
          <p:nvSpPr>
            <p:cNvPr id="11" name="Rectangle 10"/>
            <p:cNvSpPr/>
            <p:nvPr/>
          </p:nvSpPr>
          <p:spPr bwMode="auto">
            <a:xfrm>
              <a:off x="2857488" y="1456032"/>
              <a:ext cx="285752" cy="288000"/>
            </a:xfrm>
            <a:prstGeom prst="rect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  <a:tint val="66000"/>
                    <a:satMod val="160000"/>
                  </a:schemeClr>
                </a:gs>
                <a:gs pos="50000">
                  <a:schemeClr val="tx1">
                    <a:lumMod val="50000"/>
                    <a:lumOff val="50000"/>
                    <a:tint val="44500"/>
                    <a:satMod val="160000"/>
                  </a:schemeClr>
                </a:gs>
                <a:gs pos="100000">
                  <a:schemeClr val="tx1">
                    <a:lumMod val="50000"/>
                    <a:lumOff val="50000"/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noFill/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none" lIns="36000" tIns="0" rIns="36000" bIns="0" numCol="1" rtl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ar-EG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2857488" y="1153434"/>
              <a:ext cx="285752" cy="900000"/>
            </a:xfrm>
            <a:prstGeom prst="rect">
              <a:avLst/>
            </a:prstGeom>
            <a:noFill/>
            <a:ln w="9525" cap="flat" cmpd="sng" algn="ctr">
              <a:solidFill>
                <a:schemeClr val="tx2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36000" tIns="0" rIns="36000" bIns="0" numCol="1" rtl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ar-EG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0" name="Rectangle 9"/>
            <p:cNvSpPr/>
            <p:nvPr/>
          </p:nvSpPr>
          <p:spPr bwMode="auto">
            <a:xfrm rot="16200000">
              <a:off x="2871584" y="1130909"/>
              <a:ext cx="285752" cy="936000"/>
            </a:xfrm>
            <a:prstGeom prst="rect">
              <a:avLst/>
            </a:prstGeom>
            <a:noFill/>
            <a:ln w="9525" cap="flat" cmpd="sng" algn="ctr">
              <a:solidFill>
                <a:schemeClr val="tx2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36000" tIns="0" rIns="36000" bIns="0" numCol="1" rtl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ar-EG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2143108" y="2047580"/>
              <a:ext cx="1785950" cy="523220"/>
            </a:xfrm>
            <a:prstGeom prst="rect">
              <a:avLst/>
            </a:prstGeom>
            <a:ln w="19050">
              <a:noFill/>
              <a:prstDash val="sysDash"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i="1" dirty="0" smtClean="0">
                  <a:latin typeface="Calibri" pitchFamily="34" charset="0"/>
                  <a:cs typeface="Calibri" pitchFamily="34" charset="0"/>
                </a:rPr>
                <a:t>connectivity of white pixels = 4</a:t>
              </a: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6215074" y="1000108"/>
            <a:ext cx="1785950" cy="1417366"/>
            <a:chOff x="6072198" y="1167082"/>
            <a:chExt cx="1785950" cy="1417366"/>
          </a:xfrm>
        </p:grpSpPr>
        <p:grpSp>
          <p:nvGrpSpPr>
            <p:cNvPr id="16" name="Group 15"/>
            <p:cNvGrpSpPr/>
            <p:nvPr/>
          </p:nvGrpSpPr>
          <p:grpSpPr>
            <a:xfrm>
              <a:off x="6072198" y="1167082"/>
              <a:ext cx="1785950" cy="1417366"/>
              <a:chOff x="2143108" y="1167082"/>
              <a:chExt cx="1785950" cy="1417366"/>
            </a:xfrm>
          </p:grpSpPr>
          <p:sp>
            <p:nvSpPr>
              <p:cNvPr id="17" name="Rectangle 16"/>
              <p:cNvSpPr/>
              <p:nvPr/>
            </p:nvSpPr>
            <p:spPr bwMode="auto">
              <a:xfrm>
                <a:off x="2857488" y="1456032"/>
                <a:ext cx="285752" cy="288000"/>
              </a:xfrm>
              <a:prstGeom prst="rect">
                <a:avLst/>
              </a:prstGeom>
              <a:gradFill flip="none" rotWithShape="1">
                <a:gsLst>
                  <a:gs pos="0">
                    <a:schemeClr val="tx1">
                      <a:lumMod val="50000"/>
                      <a:lumOff val="50000"/>
                      <a:tint val="66000"/>
                      <a:satMod val="160000"/>
                    </a:schemeClr>
                  </a:gs>
                  <a:gs pos="50000">
                    <a:schemeClr val="tx1">
                      <a:lumMod val="50000"/>
                      <a:lumOff val="50000"/>
                      <a:tint val="44500"/>
                      <a:satMod val="160000"/>
                    </a:schemeClr>
                  </a:gs>
                  <a:gs pos="100000">
                    <a:schemeClr val="tx1">
                      <a:lumMod val="50000"/>
                      <a:lumOff val="50000"/>
                      <a:tint val="23500"/>
                      <a:satMod val="16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vert="horz" wrap="none" lIns="36000" tIns="0" rIns="36000" bIns="0" numCol="1" rtl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EG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8" name="Rectangle 17"/>
              <p:cNvSpPr/>
              <p:nvPr/>
            </p:nvSpPr>
            <p:spPr bwMode="auto">
              <a:xfrm>
                <a:off x="2857488" y="1167082"/>
                <a:ext cx="285752" cy="864000"/>
              </a:xfrm>
              <a:prstGeom prst="rect">
                <a:avLst/>
              </a:prstGeom>
              <a:noFill/>
              <a:ln w="9525" cap="flat" cmpd="sng" algn="ctr">
                <a:solidFill>
                  <a:schemeClr val="tx2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vert="horz" wrap="square" lIns="36000" tIns="0" rIns="36000" bIns="0" numCol="1" rtl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EG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9" name="Rectangle 18"/>
              <p:cNvSpPr/>
              <p:nvPr/>
            </p:nvSpPr>
            <p:spPr bwMode="auto">
              <a:xfrm rot="16200000">
                <a:off x="2863496" y="1057109"/>
                <a:ext cx="285752" cy="1083600"/>
              </a:xfrm>
              <a:prstGeom prst="rect">
                <a:avLst/>
              </a:prstGeom>
              <a:noFill/>
              <a:ln w="9525" cap="flat" cmpd="sng" algn="ctr">
                <a:solidFill>
                  <a:schemeClr val="tx2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 vert="horz" wrap="square" lIns="36000" tIns="0" rIns="36000" bIns="0" numCol="1" rtl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ar-EG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143108" y="2061228"/>
                <a:ext cx="1785950" cy="523220"/>
              </a:xfrm>
              <a:prstGeom prst="rect">
                <a:avLst/>
              </a:prstGeom>
              <a:ln w="19050">
                <a:noFill/>
                <a:prstDash val="sysDash"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b="1" i="1" dirty="0" smtClean="0">
                    <a:latin typeface="Calibri" pitchFamily="34" charset="0"/>
                    <a:cs typeface="Calibri" pitchFamily="34" charset="0"/>
                  </a:rPr>
                  <a:t>connectivity of white pixels = 8</a:t>
                </a:r>
              </a:p>
            </p:txBody>
          </p:sp>
        </p:grpSp>
        <p:sp>
          <p:nvSpPr>
            <p:cNvPr id="21" name="Rectangle 20"/>
            <p:cNvSpPr/>
            <p:nvPr/>
          </p:nvSpPr>
          <p:spPr bwMode="auto">
            <a:xfrm rot="16200000">
              <a:off x="6789168" y="1344259"/>
              <a:ext cx="285752" cy="1087200"/>
            </a:xfrm>
            <a:prstGeom prst="rect">
              <a:avLst/>
            </a:prstGeom>
            <a:noFill/>
            <a:ln w="9525" cap="flat" cmpd="sng" algn="ctr">
              <a:solidFill>
                <a:schemeClr val="tx2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36000" tIns="0" rIns="36000" bIns="0" numCol="1" rtl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ar-EG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22" name="Rectangle 21"/>
            <p:cNvSpPr/>
            <p:nvPr/>
          </p:nvSpPr>
          <p:spPr bwMode="auto">
            <a:xfrm rot="16200000">
              <a:off x="6785970" y="770973"/>
              <a:ext cx="285752" cy="1087200"/>
            </a:xfrm>
            <a:prstGeom prst="rect">
              <a:avLst/>
            </a:prstGeom>
            <a:noFill/>
            <a:ln w="9525" cap="flat" cmpd="sng" algn="ctr">
              <a:solidFill>
                <a:schemeClr val="tx2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 vert="horz" wrap="square" lIns="36000" tIns="0" rIns="36000" bIns="0" numCol="1" rtl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ar-EG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5487"/>
          <a:stretch>
            <a:fillRect/>
          </a:stretch>
        </p:blipFill>
        <p:spPr bwMode="auto">
          <a:xfrm>
            <a:off x="1881973" y="2428868"/>
            <a:ext cx="5261795" cy="178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b="2940"/>
          <a:stretch>
            <a:fillRect/>
          </a:stretch>
        </p:blipFill>
        <p:spPr bwMode="auto">
          <a:xfrm>
            <a:off x="1928794" y="4286256"/>
            <a:ext cx="5214974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 contrast="40000"/>
          </a:blip>
          <a:srcRect/>
          <a:stretch>
            <a:fillRect/>
          </a:stretch>
        </p:blipFill>
        <p:spPr bwMode="auto">
          <a:xfrm>
            <a:off x="1928794" y="4272608"/>
            <a:ext cx="5214974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" name="Oval 24"/>
          <p:cNvSpPr/>
          <p:nvPr/>
        </p:nvSpPr>
        <p:spPr bwMode="auto">
          <a:xfrm>
            <a:off x="2357422" y="3105503"/>
            <a:ext cx="180000" cy="180000"/>
          </a:xfrm>
          <a:prstGeom prst="ellipse">
            <a:avLst/>
          </a:prstGeom>
          <a:solidFill>
            <a:srgbClr val="FFFF00">
              <a:alpha val="22000"/>
            </a:srgbClr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 vert="horz" wrap="square" lIns="36000" tIns="0" rIns="36000" bIns="0" numCol="1" rtlCol="1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ar-EG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7356" y="1643050"/>
            <a:ext cx="7000924" cy="1169551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BWnobord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imclearborder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BWdfill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 4);</a:t>
            </a:r>
          </a:p>
          <a:p>
            <a:pPr>
              <a:spcAft>
                <a:spcPts val="600"/>
              </a:spcAft>
            </a:pP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BWnobord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 </a:t>
            </a:r>
          </a:p>
          <a:p>
            <a:pPr>
              <a:spcAft>
                <a:spcPts val="600"/>
              </a:spcAft>
            </a:pP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title(</a:t>
            </a:r>
            <a:r>
              <a:rPr lang="en-US" sz="20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'cleared border image'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7356" y="1000108"/>
            <a:ext cx="3500462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5.3 Step application: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1785918" y="285728"/>
            <a:ext cx="7215238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27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5: </a:t>
            </a:r>
            <a:r>
              <a:rPr lang="en-US" altLang="zh-CN" sz="27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Remove Connected Objects on Border </a:t>
            </a:r>
          </a:p>
        </p:txBody>
      </p:sp>
      <p:sp>
        <p:nvSpPr>
          <p:cNvPr id="11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4330398"/>
            <a:ext cx="1697038" cy="540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Remove Connected Ojects on Border</a:t>
            </a:r>
            <a:endParaRPr lang="de-DE" sz="12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 l="1990" r="1990" b="2631"/>
          <a:stretch>
            <a:fillRect/>
          </a:stretch>
        </p:blipFill>
        <p:spPr bwMode="auto">
          <a:xfrm>
            <a:off x="2928926" y="3000372"/>
            <a:ext cx="4572032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6: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Smoothen the Object 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5019616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Smoothen the Oject</a:t>
            </a:r>
            <a:endParaRPr lang="de-DE" sz="1200" b="1" dirty="0"/>
          </a:p>
        </p:txBody>
      </p:sp>
      <p:sp>
        <p:nvSpPr>
          <p:cNvPr id="13" name="Rectangle 12"/>
          <p:cNvSpPr/>
          <p:nvPr/>
        </p:nvSpPr>
        <p:spPr>
          <a:xfrm>
            <a:off x="1785918" y="1589986"/>
            <a:ext cx="7143800" cy="1410386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>
              <a:lnSpc>
                <a:spcPts val="2600"/>
              </a:lnSpc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In order to make the segmented object look natural, we smoothen the object by eroding the image twice with a diamond structuring element. We create the diamond structuring element using the </a:t>
            </a:r>
            <a:r>
              <a:rPr lang="en-US" altLang="zh-CN" sz="2000" b="1" i="1" dirty="0" err="1" smtClean="0">
                <a:latin typeface="Calibri" pitchFamily="34" charset="0"/>
                <a:cs typeface="Calibri" pitchFamily="34" charset="0"/>
              </a:rPr>
              <a:t>strel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 function.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57356" y="1000108"/>
            <a:ext cx="2071702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6.1 Preface: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7356" y="3262970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6.2 Key Commands:</a:t>
            </a:r>
          </a:p>
        </p:txBody>
      </p:sp>
      <p:sp>
        <p:nvSpPr>
          <p:cNvPr id="7" name="Rectangle 6"/>
          <p:cNvSpPr/>
          <p:nvPr/>
        </p:nvSpPr>
        <p:spPr>
          <a:xfrm>
            <a:off x="1714480" y="3931795"/>
            <a:ext cx="7215238" cy="1426031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BWfinal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imerode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BWnobord,SE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:erodes the grayscale binary image </a:t>
            </a:r>
            <a:r>
              <a:rPr lang="en-US" altLang="zh-CN" sz="20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BWnobord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, returning the eroded image </a:t>
            </a:r>
            <a:r>
              <a:rPr lang="en-US" altLang="zh-CN" sz="20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BWfinal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. The argument SE is a structuring element object or array of structuring element objects returned by the </a:t>
            </a:r>
            <a:r>
              <a:rPr lang="en-US" altLang="zh-CN" sz="20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strel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 function.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972936" y="5572140"/>
            <a:ext cx="6786610" cy="707886"/>
          </a:xfrm>
          <a:prstGeom prst="rect">
            <a:avLst/>
          </a:prstGeom>
          <a:ln w="1905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altLang="zh-CN" sz="2000" i="1" dirty="0" smtClean="0">
                <a:latin typeface="Calibri" pitchFamily="34" charset="0"/>
                <a:cs typeface="Calibri" pitchFamily="34" charset="0"/>
              </a:rPr>
              <a:t>Eroding process to smoothen the objected is required  as consequences of dilation process of the object.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7356" y="1643050"/>
            <a:ext cx="7000924" cy="1554272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seD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strel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'diamond'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,1);</a:t>
            </a:r>
          </a:p>
          <a:p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BWfinal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imerode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BWnobord,seD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  <a:p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BWfinal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imerode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BWfinal,seD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  <a:p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 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BWfinal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 </a:t>
            </a:r>
          </a:p>
          <a:p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title(</a:t>
            </a:r>
            <a:r>
              <a:rPr lang="en-US" sz="19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'segmented image'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6.3 Step application:</a:t>
            </a:r>
          </a:p>
        </p:txBody>
      </p:sp>
      <p:sp>
        <p:nvSpPr>
          <p:cNvPr id="7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5019616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Smoothen the Oject</a:t>
            </a:r>
            <a:endParaRPr lang="de-DE" sz="1200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 l="1837" r="1989" b="2095"/>
          <a:stretch>
            <a:fillRect/>
          </a:stretch>
        </p:blipFill>
        <p:spPr bwMode="auto">
          <a:xfrm>
            <a:off x="2857488" y="3286124"/>
            <a:ext cx="457203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6: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Smoothen the Object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7: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Outline Creation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5487054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Outline Creation</a:t>
            </a:r>
            <a:endParaRPr lang="de-DE" sz="1200" b="1" dirty="0"/>
          </a:p>
        </p:txBody>
      </p:sp>
      <p:sp>
        <p:nvSpPr>
          <p:cNvPr id="13" name="Rectangle 12"/>
          <p:cNvSpPr/>
          <p:nvPr/>
        </p:nvSpPr>
        <p:spPr>
          <a:xfrm>
            <a:off x="1785918" y="1637659"/>
            <a:ext cx="7143800" cy="1092607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algn="just">
              <a:lnSpc>
                <a:spcPts val="2600"/>
              </a:lnSpc>
            </a:pP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Finally, the method of displaying the segmented object would be to place an outline around the segmented cell. The outline is created by the </a:t>
            </a:r>
            <a:r>
              <a:rPr lang="en-US" altLang="zh-CN" sz="2000" b="1" i="1" dirty="0" err="1" smtClean="0">
                <a:latin typeface="Calibri" pitchFamily="34" charset="0"/>
                <a:cs typeface="Calibri" pitchFamily="34" charset="0"/>
              </a:rPr>
              <a:t>bwperim</a:t>
            </a:r>
            <a:r>
              <a:rPr lang="en-US" altLang="zh-CN" sz="2000" b="1" i="1" dirty="0" smtClean="0">
                <a:latin typeface="Calibri" pitchFamily="34" charset="0"/>
                <a:cs typeface="Calibri" pitchFamily="34" charset="0"/>
              </a:rPr>
              <a:t> function.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857356" y="1000108"/>
            <a:ext cx="2071702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7.1 Preface:</a:t>
            </a:r>
          </a:p>
        </p:txBody>
      </p:sp>
      <p:sp>
        <p:nvSpPr>
          <p:cNvPr id="6" name="Rectangle 5"/>
          <p:cNvSpPr/>
          <p:nvPr/>
        </p:nvSpPr>
        <p:spPr>
          <a:xfrm>
            <a:off x="1857356" y="2857496"/>
            <a:ext cx="3286148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7.2 Key Commands:</a:t>
            </a:r>
          </a:p>
        </p:txBody>
      </p:sp>
      <p:sp>
        <p:nvSpPr>
          <p:cNvPr id="7" name="Rectangle 6"/>
          <p:cNvSpPr/>
          <p:nvPr/>
        </p:nvSpPr>
        <p:spPr>
          <a:xfrm>
            <a:off x="1714480" y="3590250"/>
            <a:ext cx="7215238" cy="1410386"/>
          </a:xfrm>
          <a:prstGeom prst="rect">
            <a:avLst/>
          </a:prstGeom>
          <a:ln w="19050">
            <a:noFill/>
            <a:prstDash val="sysDash"/>
          </a:ln>
        </p:spPr>
        <p:txBody>
          <a:bodyPr wrap="square">
            <a:spAutoFit/>
          </a:bodyPr>
          <a:lstStyle/>
          <a:p>
            <a:pPr marL="627063" indent="-627063" algn="just">
              <a:lnSpc>
                <a:spcPts val="2600"/>
              </a:lnSpc>
            </a:pP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BWoutline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bwperim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20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BWfinal</a:t>
            </a:r>
            <a:r>
              <a:rPr lang="en-US" sz="20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:returns a binary image containing only the perimeter pixels of objects in the input image </a:t>
            </a:r>
            <a:r>
              <a:rPr lang="en-US" altLang="zh-CN" sz="2000" i="1" dirty="0" err="1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BWfinal</a:t>
            </a:r>
            <a:r>
              <a:rPr lang="en-US" altLang="zh-CN" sz="2000" i="1" dirty="0" smtClean="0">
                <a:solidFill>
                  <a:srgbClr val="006600"/>
                </a:solidFill>
                <a:latin typeface="Calibri" pitchFamily="34" charset="0"/>
                <a:cs typeface="Calibri" pitchFamily="34" charset="0"/>
              </a:rPr>
              <a:t>. A pixel is part of the perimeter if it is nonzero and it is connected to at least one zero-valued pixel.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00232" y="5286388"/>
            <a:ext cx="6786610" cy="1015663"/>
          </a:xfrm>
          <a:prstGeom prst="rect">
            <a:avLst/>
          </a:prstGeom>
          <a:ln w="19050">
            <a:gradFill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5400000" scaled="0"/>
            </a:gra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en-US" altLang="zh-CN" sz="2000" i="1" dirty="0" smtClean="0">
                <a:latin typeface="Calibri" pitchFamily="34" charset="0"/>
                <a:cs typeface="Calibri" pitchFamily="34" charset="0"/>
              </a:rPr>
              <a:t>Outline is created on a copy of the original  intensity image depending on the perimeter pixels of object with lighten pixels (white = 255)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1857356" y="1571612"/>
            <a:ext cx="7000924" cy="1554272"/>
          </a:xfrm>
          <a:prstGeom prst="rect">
            <a:avLst/>
          </a:prstGeom>
          <a:noFill/>
          <a:ln w="15875">
            <a:gradFill>
              <a:gsLst>
                <a:gs pos="0">
                  <a:srgbClr val="5E9EFF"/>
                </a:gs>
                <a:gs pos="39999">
                  <a:srgbClr val="85C2FF"/>
                </a:gs>
                <a:gs pos="70000">
                  <a:srgbClr val="C4D6EB"/>
                </a:gs>
                <a:gs pos="100000">
                  <a:srgbClr val="FFEBFA"/>
                </a:gs>
              </a:gsLst>
              <a:lin ang="5400000" scaled="0"/>
            </a:gra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BWoutline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bwperim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BWfinal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 </a:t>
            </a:r>
          </a:p>
          <a:p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Segout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 = I;</a:t>
            </a:r>
          </a:p>
          <a:p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Segout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BWoutline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 = 255;</a:t>
            </a:r>
          </a:p>
          <a:p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figure, 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imshow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(</a:t>
            </a:r>
            <a:r>
              <a:rPr lang="en-US" sz="1900" b="1" dirty="0" err="1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Segout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 </a:t>
            </a:r>
          </a:p>
          <a:p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title(</a:t>
            </a:r>
            <a:r>
              <a:rPr lang="en-US" sz="1900" b="1" dirty="0" smtClean="0">
                <a:solidFill>
                  <a:srgbClr val="901CDD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'outlined original image'</a:t>
            </a:r>
            <a:r>
              <a:rPr lang="en-US" sz="1900" b="1" dirty="0" smtClean="0">
                <a:solidFill>
                  <a:srgbClr val="000000"/>
                </a:solidFill>
                <a:latin typeface="Courier New" pitchFamily="49" charset="0"/>
                <a:ea typeface="Times New Roman" pitchFamily="18" charset="0"/>
                <a:cs typeface="Courier New" pitchFamily="49" charset="0"/>
              </a:rPr>
              <a:t>);</a:t>
            </a:r>
          </a:p>
        </p:txBody>
      </p:sp>
      <p:sp>
        <p:nvSpPr>
          <p:cNvPr id="8" name="Rectangle 7"/>
          <p:cNvSpPr/>
          <p:nvPr/>
        </p:nvSpPr>
        <p:spPr>
          <a:xfrm>
            <a:off x="1857356" y="1000108"/>
            <a:ext cx="3357586" cy="523220"/>
          </a:xfrm>
          <a:prstGeom prst="rect">
            <a:avLst/>
          </a:prstGeom>
          <a:ln w="19050">
            <a:gradFill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5400000" scaled="0"/>
            </a:gradFill>
            <a:prstDash val="sysDash"/>
          </a:ln>
        </p:spPr>
        <p:txBody>
          <a:bodyPr wrap="square" spcCol="3600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55600" indent="-355600" algn="just"/>
            <a:r>
              <a:rPr lang="en-US" altLang="zh-CN" sz="2800" b="1" i="1" spc="50" dirty="0" smtClean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7.3 Step application:</a:t>
            </a:r>
          </a:p>
        </p:txBody>
      </p:sp>
      <p:sp>
        <p:nvSpPr>
          <p:cNvPr id="9" name="Rectangle 36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32" y="5487054"/>
            <a:ext cx="1697038" cy="396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lIns="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Outline Creation</a:t>
            </a:r>
            <a:endParaRPr lang="de-DE" sz="1200" b="1" dirty="0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1857356" y="272080"/>
            <a:ext cx="7143800" cy="642942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auto">
              <a:lnSpc>
                <a:spcPct val="90000"/>
              </a:lnSpc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Step 7: </a:t>
            </a:r>
            <a:r>
              <a:rPr lang="en-US" altLang="zh-CN" sz="32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Outline Creation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lum bright="-10000" contrast="30000"/>
          </a:blip>
          <a:srcRect l="1690" r="1690" b="3027"/>
          <a:stretch>
            <a:fillRect/>
          </a:stretch>
        </p:blipFill>
        <p:spPr bwMode="auto">
          <a:xfrm>
            <a:off x="2786050" y="3214686"/>
            <a:ext cx="5072098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tudyQuestion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008" t="9302" r="6451" b="7849"/>
          <a:stretch>
            <a:fillRect/>
          </a:stretch>
        </p:blipFill>
        <p:spPr>
          <a:xfrm>
            <a:off x="4714876" y="2214554"/>
            <a:ext cx="3643338" cy="4071966"/>
          </a:xfrm>
          <a:prstGeom prst="rect">
            <a:avLst/>
          </a:prstGeom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ar-EG"/>
          </a:p>
        </p:txBody>
      </p:sp>
      <p:sp>
        <p:nvSpPr>
          <p:cNvPr id="11" name="Rectangle 35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-6086" y="6032834"/>
            <a:ext cx="1695600" cy="468000"/>
          </a:xfrm>
          <a:prstGeom prst="rect">
            <a:avLst/>
          </a:prstGeom>
          <a:solidFill>
            <a:srgbClr val="FF9900"/>
          </a:solidFill>
          <a:ln w="19050">
            <a:noFill/>
            <a:miter lim="800000"/>
            <a:headEnd/>
            <a:tailEnd/>
          </a:ln>
          <a:effectLst/>
        </p:spPr>
        <p:txBody>
          <a:bodyPr wrap="square" lIns="136800" tIns="54000" rIns="0" bIns="5400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de-DE" sz="1200" b="1" dirty="0" smtClean="0">
                <a:solidFill>
                  <a:schemeClr val="bg1"/>
                </a:solidFill>
              </a:rPr>
              <a:t>Questions and Discussion</a:t>
            </a:r>
            <a:endParaRPr lang="de-DE" sz="1200" b="1" dirty="0"/>
          </a:p>
        </p:txBody>
      </p:sp>
      <p:sp>
        <p:nvSpPr>
          <p:cNvPr id="26" name="Title 1"/>
          <p:cNvSpPr txBox="1">
            <a:spLocks/>
          </p:cNvSpPr>
          <p:nvPr/>
        </p:nvSpPr>
        <p:spPr>
          <a:xfrm>
            <a:off x="2571736" y="285728"/>
            <a:ext cx="5715040" cy="504056"/>
          </a:xfrm>
          <a:prstGeom prst="rect">
            <a:avLst/>
          </a:prstGeom>
        </p:spPr>
        <p:txBody>
          <a:bodyPr rtlCol="1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5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Questions and Discussion </a:t>
            </a:r>
          </a:p>
        </p:txBody>
      </p:sp>
      <p:pic>
        <p:nvPicPr>
          <p:cNvPr id="28" name="Picture 27" descr="6a0134843bde5e970c0133f11222df970b-800wi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40000"/>
          </a:blip>
          <a:stretch>
            <a:fillRect/>
          </a:stretch>
        </p:blipFill>
        <p:spPr>
          <a:xfrm rot="20174112">
            <a:off x="1914624" y="1693489"/>
            <a:ext cx="4133685" cy="201367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lienvorlage">
  <a:themeElements>
    <a:clrScheme name="Folienvorlage 1">
      <a:dk1>
        <a:srgbClr val="000000"/>
      </a:dk1>
      <a:lt1>
        <a:srgbClr val="FFFFFF"/>
      </a:lt1>
      <a:dk2>
        <a:srgbClr val="000000"/>
      </a:dk2>
      <a:lt2>
        <a:srgbClr val="CCCCCC"/>
      </a:lt2>
      <a:accent1>
        <a:srgbClr val="FF9900"/>
      </a:accent1>
      <a:accent2>
        <a:srgbClr val="66FF33"/>
      </a:accent2>
      <a:accent3>
        <a:srgbClr val="FFFFFF"/>
      </a:accent3>
      <a:accent4>
        <a:srgbClr val="000000"/>
      </a:accent4>
      <a:accent5>
        <a:srgbClr val="FFCAAA"/>
      </a:accent5>
      <a:accent6>
        <a:srgbClr val="5CE72D"/>
      </a:accent6>
      <a:hlink>
        <a:srgbClr val="003399"/>
      </a:hlink>
      <a:folHlink>
        <a:srgbClr val="666666"/>
      </a:folHlink>
    </a:clrScheme>
    <a:fontScheme name="Folienvorlag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none" lIns="36000" tIns="0" rIns="3600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triangle" w="med" len="med"/>
        </a:ln>
        <a:effectLst/>
      </a:spPr>
      <a:bodyPr vert="horz" wrap="none" lIns="36000" tIns="0" rIns="36000" bIns="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Folienvorlage 1">
        <a:dk1>
          <a:srgbClr val="000000"/>
        </a:dk1>
        <a:lt1>
          <a:srgbClr val="FFFFFF"/>
        </a:lt1>
        <a:dk2>
          <a:srgbClr val="000000"/>
        </a:dk2>
        <a:lt2>
          <a:srgbClr val="CCCCCC"/>
        </a:lt2>
        <a:accent1>
          <a:srgbClr val="FF9900"/>
        </a:accent1>
        <a:accent2>
          <a:srgbClr val="66FF33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5CE72D"/>
        </a:accent6>
        <a:hlink>
          <a:srgbClr val="003399"/>
        </a:hlink>
        <a:folHlink>
          <a:srgbClr val="66666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I:\assm_mp\MP_Micro_Automation\02_S7_200\08 Vertriebsfolien\Folienvorlage.ppt</Template>
  <TotalTime>19549</TotalTime>
  <Words>2704</Words>
  <Application>Microsoft Office PowerPoint</Application>
  <PresentationFormat>On-screen Show (4:3)</PresentationFormat>
  <Paragraphs>244</Paragraphs>
  <Slides>21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5" baseType="lpstr">
      <vt:lpstr>Arial</vt:lpstr>
      <vt:lpstr>Bookman Old Style</vt:lpstr>
      <vt:lpstr>Times New Roman</vt:lpstr>
      <vt:lpstr>Calibri</vt:lpstr>
      <vt:lpstr>Monotype Corsiva</vt:lpstr>
      <vt:lpstr>Gulim</vt:lpstr>
      <vt:lpstr>Script MT Bold</vt:lpstr>
      <vt:lpstr>Wingdings</vt:lpstr>
      <vt:lpstr>Courier New</vt:lpstr>
      <vt:lpstr>Elephant</vt:lpstr>
      <vt:lpstr>Arabic Typesetting</vt:lpstr>
      <vt:lpstr>Siemens Sans</vt:lpstr>
      <vt:lpstr>SimSun</vt:lpstr>
      <vt:lpstr>Folienvorlage</vt:lpstr>
      <vt:lpstr>Biomedical Laboratory – 4th Year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Manager>Peter Barfuß</Manager>
  <Company>Siemens AG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SIMATIC S7-200</dc:title>
  <dc:subject>Standard SIMATIC S7-200 Sales Presentation</dc:subject>
  <dc:creator>Peter Barfuß</dc:creator>
  <cp:lastModifiedBy>fee</cp:lastModifiedBy>
  <cp:revision>1810</cp:revision>
  <cp:lastPrinted>2002-03-21T08:32:11Z</cp:lastPrinted>
  <dcterms:created xsi:type="dcterms:W3CDTF">2001-10-12T10:57:36Z</dcterms:created>
  <dcterms:modified xsi:type="dcterms:W3CDTF">2012-03-26T21:15:42Z</dcterms:modified>
</cp:coreProperties>
</file>